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9" r:id="rId32"/>
    <p:sldId id="286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2376" autoAdjust="0"/>
  </p:normalViewPr>
  <p:slideViewPr>
    <p:cSldViewPr snapToGrid="0" snapToObjects="1" showGuides="1">
      <p:cViewPr varScale="1">
        <p:scale>
          <a:sx n="42" d="100"/>
          <a:sy n="42" d="100"/>
        </p:scale>
        <p:origin x="1596" y="30"/>
      </p:cViewPr>
      <p:guideLst>
        <p:guide orient="horz" pos="4320"/>
        <p:guide pos="7680"/>
      </p:guideLst>
    </p:cSldViewPr>
  </p:slid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5505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news-room/fact-sheets/detail/obesity-and-overweigh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60.250.140.41/Factory/en-us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news-room/fact-sheets/detail/obesity-and-overweigh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zen.yandex.ru/media/russiaherb/sok-noni-mojet-umenshat-kletochnye-povrejdeniia-vyzvannye-tabakokureniem-5cebf8b1d2421400b4589041" TargetMode="External"/><Relationship Id="rId7" Type="http://schemas.openxmlformats.org/officeDocument/2006/relationships/hyperlink" Target="https://zen.yandex.ru/media/russiaherb/vitamin-e-odin-iz-kliuchevyh-vitaminov-dlia-cheloveka-5cb084665ee6e400b4ba9912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zen.yandex.ru/media/russiaherb/vitamin-c-dlia-immuniteta-i-lecheniia-boleznei-5cb821a985567b00af09085e" TargetMode="External"/><Relationship Id="rId5" Type="http://schemas.openxmlformats.org/officeDocument/2006/relationships/hyperlink" Target="https://zen.yandex.ru/media/russiaherb/betakarotin-svoistva-istochniki-i-mery-predostorojnosti-5c361ea0871d9300abf8dd59" TargetMode="External"/><Relationship Id="rId4" Type="http://schemas.openxmlformats.org/officeDocument/2006/relationships/hyperlink" Target="https://zen.yandex.ru/media/russiaherb/antioksidanty-chto-eto-i-dlia-chego-oni-nujny-5caa34ca71871700afcb972c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nderzine.com/wonderzine/health/wellness/222291-metabolis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b="1" dirty="0" err="1"/>
              <a:t>Из</a:t>
            </a:r>
            <a:r>
              <a:rPr lang="bg-BG" b="1" dirty="0" err="1"/>
              <a:t>лишно</a:t>
            </a:r>
            <a:r>
              <a:rPr lang="bg-BG" b="1" dirty="0"/>
              <a:t> тегло </a:t>
            </a:r>
            <a:r>
              <a:rPr b="1" dirty="0"/>
              <a:t>и</a:t>
            </a:r>
            <a:r>
              <a:rPr lang="bg-BG" b="1" dirty="0"/>
              <a:t> затлъстяване</a:t>
            </a:r>
            <a:r>
              <a:rPr b="1" dirty="0"/>
              <a:t> </a:t>
            </a:r>
            <a:r>
              <a:rPr lang="ru-RU" b="0" dirty="0"/>
              <a:t>— </a:t>
            </a:r>
            <a:r>
              <a:rPr lang="ru-RU" b="0" dirty="0" err="1"/>
              <a:t>това</a:t>
            </a:r>
            <a:r>
              <a:rPr lang="ru-RU" b="0" dirty="0"/>
              <a:t> е </a:t>
            </a:r>
            <a:r>
              <a:rPr lang="ru-RU" b="0" dirty="0" err="1"/>
              <a:t>прекомерно</a:t>
            </a:r>
            <a:r>
              <a:rPr lang="ru-RU" b="0" dirty="0"/>
              <a:t> </a:t>
            </a:r>
            <a:r>
              <a:rPr lang="ru-RU" b="0" dirty="0" err="1"/>
              <a:t>натрупване</a:t>
            </a:r>
            <a:r>
              <a:rPr lang="ru-RU" b="0" dirty="0"/>
              <a:t> на </a:t>
            </a:r>
            <a:r>
              <a:rPr lang="ru-RU" b="0" dirty="0" err="1"/>
              <a:t>мазнини</a:t>
            </a:r>
            <a:r>
              <a:rPr lang="ru-RU" b="0" dirty="0"/>
              <a:t>, </a:t>
            </a:r>
            <a:r>
              <a:rPr lang="ru-RU" b="0" dirty="0" err="1"/>
              <a:t>което</a:t>
            </a:r>
            <a:r>
              <a:rPr lang="ru-RU" b="0" dirty="0"/>
              <a:t> </a:t>
            </a:r>
            <a:r>
              <a:rPr lang="ru-RU" b="0" dirty="0" err="1"/>
              <a:t>може</a:t>
            </a:r>
            <a:r>
              <a:rPr lang="ru-RU" b="0" dirty="0"/>
              <a:t> да </a:t>
            </a:r>
            <a:r>
              <a:rPr lang="ru-RU" b="0" dirty="0" err="1"/>
              <a:t>влоши</a:t>
            </a:r>
            <a:r>
              <a:rPr lang="ru-RU" b="0" dirty="0"/>
              <a:t> </a:t>
            </a:r>
            <a:r>
              <a:rPr lang="ru-RU" b="0" dirty="0" err="1"/>
              <a:t>здравето</a:t>
            </a:r>
            <a:r>
              <a:rPr dirty="0"/>
              <a:t>. </a:t>
            </a:r>
          </a:p>
          <a:p>
            <a:pPr>
              <a:defRPr sz="1400"/>
            </a:pPr>
            <a:r>
              <a:rPr lang="bg-BG" dirty="0"/>
              <a:t>За</a:t>
            </a:r>
            <a:r>
              <a:rPr dirty="0"/>
              <a:t> </a:t>
            </a:r>
            <a:r>
              <a:rPr dirty="0" err="1"/>
              <a:t>класифици</a:t>
            </a:r>
            <a:r>
              <a:rPr lang="bg-BG" dirty="0" err="1"/>
              <a:t>ране</a:t>
            </a:r>
            <a:r>
              <a:rPr lang="bg-BG" dirty="0"/>
              <a:t> на излишното тегло се използва</a:t>
            </a:r>
            <a:r>
              <a:rPr dirty="0"/>
              <a:t> </a:t>
            </a:r>
            <a:r>
              <a:rPr dirty="0" err="1"/>
              <a:t>индекс</a:t>
            </a:r>
            <a:r>
              <a:rPr lang="bg-BG" dirty="0"/>
              <a:t>а на телесна маса</a:t>
            </a:r>
            <a:r>
              <a:rPr dirty="0"/>
              <a:t> (ИТ</a:t>
            </a:r>
            <a:r>
              <a:rPr lang="bg-BG" dirty="0"/>
              <a:t>М</a:t>
            </a:r>
            <a:r>
              <a:rPr dirty="0"/>
              <a:t>).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b="1" dirty="0"/>
              <a:t>ИТ</a:t>
            </a:r>
            <a:r>
              <a:rPr lang="bg-BG" b="1" dirty="0"/>
              <a:t>М</a:t>
            </a:r>
            <a:r>
              <a:rPr b="1" dirty="0"/>
              <a:t> = </a:t>
            </a:r>
            <a:r>
              <a:rPr lang="bg-BG" b="1" dirty="0"/>
              <a:t>ТЕГЛО</a:t>
            </a:r>
            <a:r>
              <a:rPr b="1" dirty="0"/>
              <a:t> / Р</a:t>
            </a:r>
            <a:r>
              <a:rPr lang="bg-BG" b="1" dirty="0"/>
              <a:t>Ъ</a:t>
            </a:r>
            <a:r>
              <a:rPr b="1" dirty="0"/>
              <a:t>СТ2 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dirty="0"/>
              <a:t>С</a:t>
            </a:r>
            <a:r>
              <a:rPr lang="bg-BG" dirty="0"/>
              <a:t>поред СЗО</a:t>
            </a:r>
            <a:r>
              <a:rPr dirty="0"/>
              <a:t> </a:t>
            </a:r>
            <a:r>
              <a:rPr dirty="0" err="1"/>
              <a:t>диагноз</a:t>
            </a:r>
            <a:r>
              <a:rPr lang="bg-BG" dirty="0"/>
              <a:t>а</a:t>
            </a:r>
            <a:r>
              <a:rPr dirty="0"/>
              <a:t> «</a:t>
            </a:r>
            <a:r>
              <a:rPr dirty="0" err="1"/>
              <a:t>из</a:t>
            </a:r>
            <a:r>
              <a:rPr lang="bg-BG" dirty="0" err="1"/>
              <a:t>лишно</a:t>
            </a:r>
            <a:r>
              <a:rPr lang="bg-BG" dirty="0"/>
              <a:t> тегло</a:t>
            </a:r>
            <a:r>
              <a:rPr dirty="0"/>
              <a:t>» </a:t>
            </a:r>
            <a:r>
              <a:rPr dirty="0" err="1"/>
              <a:t>или</a:t>
            </a:r>
            <a:r>
              <a:rPr dirty="0"/>
              <a:t> «</a:t>
            </a:r>
            <a:r>
              <a:rPr lang="bg-BG" dirty="0"/>
              <a:t>затлъстяване</a:t>
            </a:r>
            <a:r>
              <a:rPr dirty="0"/>
              <a:t>»</a:t>
            </a:r>
            <a:r>
              <a:rPr lang="bg-BG" dirty="0"/>
              <a:t> при възрастните се поставя в следните случаи</a:t>
            </a:r>
            <a:r>
              <a:rPr dirty="0"/>
              <a:t>:</a:t>
            </a:r>
          </a:p>
          <a:p>
            <a:pPr>
              <a:defRPr sz="1400"/>
            </a:pPr>
            <a:r>
              <a:rPr dirty="0"/>
              <a:t>ИТ</a:t>
            </a:r>
            <a:r>
              <a:rPr lang="bg-BG" dirty="0"/>
              <a:t>М по-голям или равен на</a:t>
            </a:r>
            <a:r>
              <a:rPr dirty="0"/>
              <a:t> 25 — </a:t>
            </a:r>
            <a:r>
              <a:rPr dirty="0" err="1"/>
              <a:t>из</a:t>
            </a:r>
            <a:r>
              <a:rPr lang="bg-BG" dirty="0" err="1"/>
              <a:t>лишно</a:t>
            </a:r>
            <a:r>
              <a:rPr lang="bg-BG" dirty="0"/>
              <a:t> тегло</a:t>
            </a:r>
            <a:r>
              <a:rPr dirty="0"/>
              <a:t>;</a:t>
            </a:r>
          </a:p>
          <a:p>
            <a:pPr>
              <a:defRPr sz="1400"/>
            </a:pPr>
            <a:r>
              <a:rPr lang="ru-RU" dirty="0"/>
              <a:t>ИТМ </a:t>
            </a:r>
            <a:r>
              <a:rPr lang="ru-RU" dirty="0" err="1"/>
              <a:t>по-голям</a:t>
            </a:r>
            <a:r>
              <a:rPr lang="ru-RU" dirty="0"/>
              <a:t> или равен на </a:t>
            </a:r>
            <a:r>
              <a:rPr dirty="0"/>
              <a:t> 30 —</a:t>
            </a:r>
            <a:r>
              <a:rPr lang="bg-BG" dirty="0"/>
              <a:t> затлъстяване</a:t>
            </a:r>
            <a:r>
              <a:rPr dirty="0"/>
              <a:t>.</a:t>
            </a:r>
          </a:p>
          <a:p>
            <a:pPr>
              <a:defRPr sz="1400"/>
            </a:pPr>
            <a:r>
              <a:rPr dirty="0"/>
              <a:t>В Р</a:t>
            </a:r>
            <a:r>
              <a:rPr lang="bg-BG" dirty="0"/>
              <a:t>у</a:t>
            </a:r>
            <a:r>
              <a:rPr dirty="0" err="1"/>
              <a:t>си</a:t>
            </a:r>
            <a:r>
              <a:rPr lang="bg-BG" dirty="0"/>
              <a:t>я излишната телесна маса се наблюдава при повече от</a:t>
            </a:r>
            <a:r>
              <a:rPr dirty="0"/>
              <a:t> 50%</a:t>
            </a:r>
            <a:r>
              <a:rPr lang="bg-BG" dirty="0"/>
              <a:t> от</a:t>
            </a:r>
            <a:r>
              <a:rPr dirty="0"/>
              <a:t> м</a:t>
            </a:r>
            <a:r>
              <a:rPr lang="bg-BG" dirty="0"/>
              <a:t>ъ</a:t>
            </a:r>
            <a:r>
              <a:rPr dirty="0"/>
              <a:t>ж</a:t>
            </a:r>
            <a:r>
              <a:rPr lang="bg-BG" dirty="0" err="1"/>
              <a:t>ете</a:t>
            </a:r>
            <a:r>
              <a:rPr dirty="0"/>
              <a:t> и 60% </a:t>
            </a:r>
            <a:r>
              <a:rPr lang="bg-BG" dirty="0"/>
              <a:t>от </a:t>
            </a:r>
            <a:r>
              <a:rPr dirty="0" err="1"/>
              <a:t>жени</a:t>
            </a:r>
            <a:r>
              <a:rPr lang="bg-BG" dirty="0"/>
              <a:t>те</a:t>
            </a:r>
            <a:r>
              <a:rPr dirty="0"/>
              <a:t>,</a:t>
            </a:r>
            <a:r>
              <a:rPr lang="bg-BG" dirty="0"/>
              <a:t> като при</a:t>
            </a:r>
            <a:r>
              <a:rPr dirty="0"/>
              <a:t> 27% </a:t>
            </a:r>
            <a:r>
              <a:rPr lang="bg-BG" dirty="0"/>
              <a:t>от мъжете и</a:t>
            </a:r>
            <a:r>
              <a:rPr dirty="0"/>
              <a:t> 31% </a:t>
            </a:r>
            <a:r>
              <a:rPr lang="bg-BG" dirty="0"/>
              <a:t>от </a:t>
            </a:r>
            <a:r>
              <a:rPr dirty="0" err="1"/>
              <a:t>жени</a:t>
            </a:r>
            <a:r>
              <a:rPr lang="bg-BG" dirty="0"/>
              <a:t>те е поставена</a:t>
            </a:r>
            <a:r>
              <a:rPr dirty="0"/>
              <a:t> </a:t>
            </a:r>
            <a:r>
              <a:rPr dirty="0" err="1"/>
              <a:t>диагноз</a:t>
            </a:r>
            <a:r>
              <a:rPr lang="bg-BG" dirty="0"/>
              <a:t>а</a:t>
            </a:r>
            <a:r>
              <a:rPr dirty="0"/>
              <a:t> «</a:t>
            </a:r>
            <a:r>
              <a:rPr lang="bg-BG" dirty="0"/>
              <a:t>затлъстяване</a:t>
            </a:r>
            <a:r>
              <a:rPr dirty="0"/>
              <a:t>».</a:t>
            </a:r>
          </a:p>
          <a:p>
            <a:pPr>
              <a:defRPr sz="1400"/>
            </a:pPr>
            <a:r>
              <a:rPr dirty="0"/>
              <a:t>В </a:t>
            </a:r>
            <a:r>
              <a:rPr dirty="0" err="1"/>
              <a:t>Европейск</a:t>
            </a:r>
            <a:r>
              <a:rPr lang="bg-BG" dirty="0" err="1"/>
              <a:t>ия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 err="1"/>
              <a:t>юз</a:t>
            </a:r>
            <a:r>
              <a:rPr dirty="0"/>
              <a:t> </a:t>
            </a:r>
            <a:r>
              <a:rPr lang="bg-BG" dirty="0"/>
              <a:t>повече от</a:t>
            </a:r>
            <a:r>
              <a:rPr dirty="0"/>
              <a:t> 400 </a:t>
            </a:r>
            <a:r>
              <a:rPr dirty="0" err="1"/>
              <a:t>мил</a:t>
            </a:r>
            <a:r>
              <a:rPr lang="bg-BG" dirty="0"/>
              <a:t>и</a:t>
            </a:r>
            <a:r>
              <a:rPr dirty="0" err="1"/>
              <a:t>он</a:t>
            </a:r>
            <a:r>
              <a:rPr lang="bg-BG" dirty="0"/>
              <a:t>а души имат излишна телесна маса</a:t>
            </a:r>
            <a:r>
              <a:rPr dirty="0"/>
              <a:t>,</a:t>
            </a:r>
            <a:r>
              <a:rPr lang="bg-BG" dirty="0"/>
              <a:t> от тях</a:t>
            </a:r>
            <a:r>
              <a:rPr dirty="0"/>
              <a:t> 150 </a:t>
            </a:r>
            <a:r>
              <a:rPr dirty="0" err="1"/>
              <a:t>милион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страд</a:t>
            </a:r>
            <a:r>
              <a:rPr lang="bg-BG" dirty="0"/>
              <a:t>а</a:t>
            </a:r>
            <a:r>
              <a:rPr dirty="0"/>
              <a:t>т</a:t>
            </a:r>
            <a:r>
              <a:rPr lang="bg-BG" dirty="0"/>
              <a:t> от</a:t>
            </a:r>
            <a:r>
              <a:rPr dirty="0"/>
              <a:t> </a:t>
            </a:r>
            <a:r>
              <a:rPr dirty="0" err="1"/>
              <a:t>сер</a:t>
            </a:r>
            <a:r>
              <a:rPr lang="bg-BG" dirty="0" err="1"/>
              <a:t>ио</a:t>
            </a:r>
            <a:r>
              <a:rPr dirty="0" err="1"/>
              <a:t>зни</a:t>
            </a:r>
            <a:r>
              <a:rPr dirty="0"/>
              <a:t> </a:t>
            </a:r>
            <a:r>
              <a:rPr dirty="0" err="1"/>
              <a:t>форми</a:t>
            </a:r>
            <a:r>
              <a:rPr lang="bg-BG" dirty="0"/>
              <a:t> на затлъстяване</a:t>
            </a:r>
            <a:r>
              <a:rPr dirty="0"/>
              <a:t> (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данн</a:t>
            </a:r>
            <a:r>
              <a:rPr lang="bg-BG" dirty="0"/>
              <a:t>и на СЗО</a:t>
            </a:r>
            <a:r>
              <a:rPr dirty="0"/>
              <a:t>). </a:t>
            </a:r>
          </a:p>
          <a:p>
            <a:pPr>
              <a:defRPr sz="1400"/>
            </a:pPr>
            <a:r>
              <a:rPr dirty="0"/>
              <a:t>В СА</a:t>
            </a:r>
            <a:r>
              <a:rPr lang="bg-BG" dirty="0"/>
              <a:t>Щ повече от</a:t>
            </a:r>
            <a:r>
              <a:rPr dirty="0"/>
              <a:t> 2/3</a:t>
            </a:r>
            <a:r>
              <a:rPr lang="bg-BG" dirty="0"/>
              <a:t> от възрастните имат излишно тегло или страдат от затлъстяване</a:t>
            </a:r>
            <a:r>
              <a:rPr dirty="0"/>
              <a:t>. 45%</a:t>
            </a:r>
            <a:r>
              <a:rPr lang="bg-BG" dirty="0"/>
              <a:t> от хората с излишно тегло и</a:t>
            </a:r>
            <a:r>
              <a:rPr dirty="0"/>
              <a:t> 67% </a:t>
            </a:r>
            <a:r>
              <a:rPr lang="bg-BG" dirty="0"/>
              <a:t> от тези със затлъстяване се стараят да отслабнат</a:t>
            </a:r>
            <a:r>
              <a:rPr dirty="0"/>
              <a:t>. 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dirty="0" err="1"/>
              <a:t>Прод</a:t>
            </a:r>
            <a:r>
              <a:rPr lang="bg-BG" dirty="0"/>
              <a:t>ъ</a:t>
            </a:r>
            <a:r>
              <a:rPr dirty="0" err="1"/>
              <a:t>лжителност</a:t>
            </a:r>
            <a:r>
              <a:rPr lang="bg-BG" dirty="0"/>
              <a:t>та на живота при хората със затлъстяване се съкращава с</a:t>
            </a:r>
            <a:r>
              <a:rPr dirty="0"/>
              <a:t> 5-20 </a:t>
            </a:r>
            <a:r>
              <a:rPr lang="bg-BG" dirty="0"/>
              <a:t>години</a:t>
            </a:r>
            <a:r>
              <a:rPr dirty="0"/>
              <a:t>.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И</a:t>
            </a:r>
            <a:r>
              <a:rPr lang="bg-BG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з</a:t>
            </a: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точник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539431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lang="bg-BG" b="1" dirty="0" err="1"/>
              <a:t>Липостик</a:t>
            </a:r>
            <a:r>
              <a:rPr lang="bg-BG" b="1" dirty="0"/>
              <a:t> </a:t>
            </a:r>
            <a:r>
              <a:rPr lang="bg-BG" b="1" dirty="0" err="1"/>
              <a:t>Фит</a:t>
            </a:r>
            <a:r>
              <a:rPr b="1" dirty="0"/>
              <a:t> </a:t>
            </a:r>
            <a:r>
              <a:rPr dirty="0"/>
              <a:t>— </a:t>
            </a:r>
            <a:r>
              <a:rPr dirty="0" err="1"/>
              <a:t>инова</a:t>
            </a:r>
            <a:r>
              <a:rPr lang="bg-BG" dirty="0" err="1"/>
              <a:t>тивен</a:t>
            </a:r>
            <a:r>
              <a:rPr dirty="0"/>
              <a:t> </a:t>
            </a:r>
            <a:r>
              <a:rPr dirty="0" err="1"/>
              <a:t>продукт</a:t>
            </a:r>
            <a:r>
              <a:rPr dirty="0"/>
              <a:t> </a:t>
            </a:r>
            <a:r>
              <a:rPr lang="bg-BG" dirty="0"/>
              <a:t>за</a:t>
            </a:r>
            <a:r>
              <a:rPr dirty="0"/>
              <a:t> </a:t>
            </a:r>
            <a:r>
              <a:rPr dirty="0" err="1"/>
              <a:t>безопасно</a:t>
            </a:r>
            <a:r>
              <a:rPr lang="bg-BG" dirty="0"/>
              <a:t> намаляване на теглото</a:t>
            </a:r>
            <a:r>
              <a:rPr dirty="0"/>
              <a:t>.</a:t>
            </a:r>
            <a:r>
              <a:rPr lang="bg-BG" dirty="0"/>
              <a:t> Не съдържа </a:t>
            </a:r>
            <a:r>
              <a:rPr lang="bg-BG" dirty="0" err="1"/>
              <a:t>диуретици</a:t>
            </a:r>
            <a:r>
              <a:rPr lang="bg-BG" dirty="0"/>
              <a:t>,</a:t>
            </a:r>
            <a:r>
              <a:rPr dirty="0"/>
              <a:t> </a:t>
            </a:r>
            <a:r>
              <a:rPr dirty="0" err="1"/>
              <a:t>слабителн</a:t>
            </a:r>
            <a:r>
              <a:rPr lang="bg-BG" dirty="0"/>
              <a:t>и</a:t>
            </a:r>
            <a:r>
              <a:rPr dirty="0"/>
              <a:t> и </a:t>
            </a:r>
            <a:r>
              <a:rPr dirty="0" err="1"/>
              <a:t>стероидн</a:t>
            </a:r>
            <a:r>
              <a:rPr lang="bg-BG" dirty="0"/>
              <a:t>и</a:t>
            </a:r>
            <a:r>
              <a:rPr dirty="0"/>
              <a:t> </a:t>
            </a:r>
            <a:r>
              <a:rPr lang="bg-BG" dirty="0"/>
              <a:t>х</a:t>
            </a:r>
            <a:r>
              <a:rPr dirty="0" err="1"/>
              <a:t>ормон</a:t>
            </a:r>
            <a:r>
              <a:rPr lang="bg-BG" dirty="0"/>
              <a:t>и</a:t>
            </a:r>
            <a:r>
              <a:rPr dirty="0"/>
              <a:t>. </a:t>
            </a:r>
            <a:endParaRPr lang="ru-RU" dirty="0"/>
          </a:p>
          <a:p>
            <a:pPr>
              <a:defRPr sz="1400"/>
            </a:pPr>
            <a:r>
              <a:rPr lang="ru-RU" dirty="0"/>
              <a:t>П</a:t>
            </a:r>
            <a:r>
              <a:rPr dirty="0" err="1"/>
              <a:t>атентован</a:t>
            </a:r>
            <a:r>
              <a:rPr lang="ru-RU" dirty="0" err="1"/>
              <a:t>ите</a:t>
            </a:r>
            <a:r>
              <a:rPr dirty="0"/>
              <a:t> </a:t>
            </a:r>
            <a:r>
              <a:rPr lang="ru-RU" dirty="0" err="1"/>
              <a:t>растителни</a:t>
            </a:r>
            <a:r>
              <a:rPr lang="ru-RU" dirty="0"/>
              <a:t> </a:t>
            </a:r>
            <a:r>
              <a:rPr dirty="0" err="1"/>
              <a:t>компонент</a:t>
            </a:r>
            <a:r>
              <a:rPr lang="bg-BG" dirty="0"/>
              <a:t>и </a:t>
            </a:r>
            <a:r>
              <a:rPr lang="ru-RU" dirty="0"/>
              <a:t>в</a:t>
            </a:r>
            <a:r>
              <a:rPr lang="ru-RU" baseline="0" dirty="0"/>
              <a:t> синергия с карнитина </a:t>
            </a:r>
            <a:r>
              <a:rPr dirty="0" err="1"/>
              <a:t>ускоря</a:t>
            </a:r>
            <a:r>
              <a:rPr lang="bg-BG" dirty="0"/>
              <a:t>ва</a:t>
            </a:r>
            <a:r>
              <a:rPr dirty="0"/>
              <a:t>т </a:t>
            </a:r>
            <a:r>
              <a:rPr dirty="0" err="1"/>
              <a:t>метаболизм</a:t>
            </a:r>
            <a:r>
              <a:rPr lang="bg-BG" dirty="0"/>
              <a:t>а</a:t>
            </a:r>
            <a:r>
              <a:rPr dirty="0"/>
              <a:t>,</a:t>
            </a:r>
            <a:r>
              <a:rPr lang="bg-BG" dirty="0"/>
              <a:t> без да пречат на работата на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ндокринн</a:t>
            </a:r>
            <a:r>
              <a:rPr lang="bg-BG" dirty="0"/>
              <a:t>ата</a:t>
            </a:r>
            <a:r>
              <a:rPr dirty="0"/>
              <a:t> </a:t>
            </a:r>
            <a:r>
              <a:rPr dirty="0" err="1"/>
              <a:t>систем</a:t>
            </a:r>
            <a:r>
              <a:rPr lang="bg-BG" dirty="0"/>
              <a:t>а</a:t>
            </a:r>
            <a:r>
              <a:rPr dirty="0"/>
              <a:t>. </a:t>
            </a:r>
          </a:p>
          <a:p>
            <a:pPr>
              <a:defRPr sz="1400"/>
            </a:pPr>
            <a:r>
              <a:rPr lang="bg-BG" dirty="0" err="1"/>
              <a:t>Липостик</a:t>
            </a:r>
            <a:r>
              <a:rPr lang="bg-BG" dirty="0"/>
              <a:t> </a:t>
            </a:r>
            <a:r>
              <a:rPr lang="bg-BG" dirty="0" err="1"/>
              <a:t>Фит</a:t>
            </a:r>
            <a:r>
              <a:rPr lang="bg-BG" dirty="0"/>
              <a:t> е създаден с помощта на </a:t>
            </a:r>
            <a:r>
              <a:rPr lang="bg-BG" dirty="0" err="1"/>
              <a:t>липозомната</a:t>
            </a:r>
            <a:r>
              <a:rPr lang="bg-BG" dirty="0"/>
              <a:t> технология, благодарение на която притежава</a:t>
            </a:r>
            <a:r>
              <a:rPr dirty="0"/>
              <a:t> в</a:t>
            </a:r>
            <a:r>
              <a:rPr lang="bg-BG" dirty="0"/>
              <a:t>и</a:t>
            </a:r>
            <a:r>
              <a:rPr dirty="0" err="1"/>
              <a:t>сок</a:t>
            </a:r>
            <a:r>
              <a:rPr lang="bg-BG" dirty="0"/>
              <a:t>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фективност</a:t>
            </a:r>
            <a:r>
              <a:rPr dirty="0"/>
              <a:t> и </a:t>
            </a:r>
            <a:r>
              <a:rPr dirty="0" err="1"/>
              <a:t>биодост</a:t>
            </a:r>
            <a:r>
              <a:rPr lang="bg-BG" dirty="0"/>
              <a:t>ъ</a:t>
            </a:r>
            <a:r>
              <a:rPr dirty="0" err="1"/>
              <a:t>пност</a:t>
            </a:r>
            <a:r>
              <a:rPr dirty="0"/>
              <a:t>.</a:t>
            </a:r>
            <a:r>
              <a:rPr lang="bg-BG" dirty="0"/>
              <a:t> </a:t>
            </a:r>
          </a:p>
          <a:p>
            <a:pPr>
              <a:defRPr sz="1400"/>
            </a:pPr>
            <a:r>
              <a:rPr lang="bg-BG" dirty="0"/>
              <a:t>Подходящ е за тези, които искат да коригират фигурата си без изморителни тренировки и строги диети</a:t>
            </a:r>
            <a:r>
              <a:rPr dirty="0"/>
              <a:t>. 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dirty="0"/>
              <a:t>— </a:t>
            </a:r>
            <a:r>
              <a:rPr dirty="0" err="1"/>
              <a:t>по</a:t>
            </a:r>
            <a:r>
              <a:rPr lang="bg-BG" dirty="0"/>
              <a:t>мага за</a:t>
            </a:r>
            <a:r>
              <a:rPr dirty="0"/>
              <a:t> </a:t>
            </a:r>
            <a:r>
              <a:rPr dirty="0" err="1"/>
              <a:t>активно</a:t>
            </a:r>
            <a:r>
              <a:rPr dirty="0"/>
              <a:t> «</a:t>
            </a:r>
            <a:r>
              <a:rPr lang="bg-BG" dirty="0"/>
              <a:t>изгаряне</a:t>
            </a:r>
            <a:r>
              <a:rPr dirty="0"/>
              <a:t>»</a:t>
            </a:r>
            <a:r>
              <a:rPr lang="bg-BG" dirty="0"/>
              <a:t> на мастните клетки</a:t>
            </a:r>
            <a:r>
              <a:rPr dirty="0"/>
              <a:t>;</a:t>
            </a:r>
          </a:p>
          <a:p>
            <a:pPr>
              <a:defRPr sz="1400"/>
            </a:pPr>
            <a:r>
              <a:rPr dirty="0"/>
              <a:t>— </a:t>
            </a:r>
            <a:r>
              <a:rPr dirty="0" err="1"/>
              <a:t>пре</a:t>
            </a:r>
            <a:r>
              <a:rPr lang="bg-BG" dirty="0" err="1"/>
              <a:t>дотвратява</a:t>
            </a:r>
            <a:r>
              <a:rPr lang="bg-BG" dirty="0"/>
              <a:t> образуването на мастни отлагания</a:t>
            </a:r>
            <a:r>
              <a:rPr dirty="0"/>
              <a:t>;</a:t>
            </a:r>
          </a:p>
          <a:p>
            <a:pPr>
              <a:defRPr sz="1400"/>
            </a:pPr>
            <a:r>
              <a:rPr dirty="0"/>
              <a:t>— </a:t>
            </a:r>
            <a:r>
              <a:rPr dirty="0" err="1"/>
              <a:t>пом</a:t>
            </a:r>
            <a:r>
              <a:rPr lang="bg-BG" dirty="0"/>
              <a:t>а</a:t>
            </a:r>
            <a:r>
              <a:rPr dirty="0" err="1"/>
              <a:t>га</a:t>
            </a:r>
            <a:r>
              <a:rPr lang="bg-BG" dirty="0"/>
              <a:t> да се контролира апетита, предотвратява преяждането</a:t>
            </a:r>
            <a:r>
              <a:rPr dirty="0"/>
              <a:t>;</a:t>
            </a:r>
          </a:p>
          <a:p>
            <a:pPr>
              <a:defRPr sz="1400"/>
            </a:pPr>
            <a:r>
              <a:rPr dirty="0"/>
              <a:t>— </a:t>
            </a:r>
            <a:r>
              <a:rPr lang="bg-BG" dirty="0"/>
              <a:t>компенсира дефицита на хранителни вещества</a:t>
            </a:r>
            <a:r>
              <a:rPr dirty="0"/>
              <a:t>, </a:t>
            </a:r>
            <a:r>
              <a:rPr dirty="0" err="1"/>
              <a:t>необходим</a:t>
            </a:r>
            <a:r>
              <a:rPr lang="bg-BG" dirty="0"/>
              <a:t>и за нормалната обмяна на веществата</a:t>
            </a:r>
            <a:r>
              <a:rPr dirty="0"/>
              <a:t>;</a:t>
            </a:r>
          </a:p>
          <a:p>
            <a:pPr>
              <a:defRPr sz="1400"/>
            </a:pPr>
            <a:r>
              <a:rPr dirty="0"/>
              <a:t>— </a:t>
            </a:r>
            <a:r>
              <a:rPr lang="bg-BG" dirty="0"/>
              <a:t>подобрява качеството на съня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647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lang="bg-BG" b="0" dirty="0" err="1"/>
              <a:t>Липостик</a:t>
            </a:r>
            <a:r>
              <a:rPr lang="bg-BG" b="0" dirty="0"/>
              <a:t> </a:t>
            </a:r>
            <a:r>
              <a:rPr lang="bg-BG" b="0" dirty="0" err="1"/>
              <a:t>Фит</a:t>
            </a:r>
            <a:r>
              <a:rPr lang="en-US" b="0" baseline="0" dirty="0"/>
              <a:t> </a:t>
            </a:r>
            <a:r>
              <a:rPr lang="bg-BG" b="0" baseline="0" dirty="0"/>
              <a:t>се създава чрез</a:t>
            </a:r>
            <a:r>
              <a:rPr lang="ru-RU" b="0" baseline="0" dirty="0"/>
              <a:t> </a:t>
            </a:r>
            <a:r>
              <a:rPr lang="ru-RU" b="0" baseline="0" dirty="0" err="1"/>
              <a:t>уникално</a:t>
            </a:r>
            <a:r>
              <a:rPr lang="ru-RU" b="0" baseline="0" dirty="0"/>
              <a:t> </a:t>
            </a:r>
            <a:r>
              <a:rPr lang="ru-RU" b="0" baseline="0" dirty="0" err="1"/>
              <a:t>високотехнологично</a:t>
            </a:r>
            <a:r>
              <a:rPr lang="ru-RU" b="0" baseline="0" dirty="0"/>
              <a:t> производство </a:t>
            </a:r>
          </a:p>
          <a:p>
            <a:pPr>
              <a:defRPr sz="1400"/>
            </a:pPr>
            <a:endParaRPr lang="ru-RU" b="1" baseline="0" dirty="0"/>
          </a:p>
          <a:p>
            <a:pPr>
              <a:defRPr sz="1400"/>
            </a:pPr>
            <a:endParaRPr lang="ru-RU" b="1" baseline="0" dirty="0"/>
          </a:p>
          <a:p>
            <a:pPr>
              <a:defRPr sz="1400"/>
            </a:pPr>
            <a:r>
              <a:rPr lang="ru-RU" b="1" dirty="0"/>
              <a:t>- Т</a:t>
            </a:r>
            <a:r>
              <a:rPr b="1" dirty="0" err="1"/>
              <a:t>ехнопарк</a:t>
            </a:r>
            <a:r>
              <a:rPr lang="bg-BG" b="1" dirty="0"/>
              <a:t> от</a:t>
            </a:r>
            <a:r>
              <a:rPr b="1" dirty="0"/>
              <a:t> </a:t>
            </a:r>
            <a:r>
              <a:rPr b="1" dirty="0" err="1"/>
              <a:t>ново</a:t>
            </a:r>
            <a:r>
              <a:rPr b="1" dirty="0"/>
              <a:t> </a:t>
            </a:r>
            <a:r>
              <a:rPr b="1" dirty="0" err="1"/>
              <a:t>поколени</a:t>
            </a:r>
            <a:r>
              <a:rPr lang="bg-BG" b="1" dirty="0"/>
              <a:t>е</a:t>
            </a:r>
            <a:endParaRPr b="1" dirty="0"/>
          </a:p>
          <a:p>
            <a:pPr>
              <a:defRPr sz="1400"/>
            </a:pPr>
            <a:r>
              <a:rPr dirty="0"/>
              <a:t>и</a:t>
            </a:r>
            <a:r>
              <a:rPr lang="bg-BG" dirty="0"/>
              <a:t>з</a:t>
            </a:r>
            <a:r>
              <a:rPr dirty="0" err="1"/>
              <a:t>следователски</a:t>
            </a:r>
            <a:r>
              <a:rPr dirty="0"/>
              <a:t> </a:t>
            </a:r>
            <a:r>
              <a:rPr dirty="0" err="1"/>
              <a:t>науч</a:t>
            </a:r>
            <a:r>
              <a:rPr lang="bg-BG" dirty="0"/>
              <a:t>е</a:t>
            </a:r>
            <a:r>
              <a:rPr dirty="0"/>
              <a:t>н </a:t>
            </a:r>
            <a:r>
              <a:rPr dirty="0" err="1"/>
              <a:t>цент</a:t>
            </a:r>
            <a:r>
              <a:rPr lang="bg-BG" dirty="0"/>
              <a:t>ъ</a:t>
            </a:r>
            <a:r>
              <a:rPr dirty="0"/>
              <a:t>р </a:t>
            </a:r>
            <a:r>
              <a:rPr lang="bg-BG" dirty="0"/>
              <a:t>от</a:t>
            </a:r>
            <a:r>
              <a:rPr dirty="0"/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9 </a:t>
            </a: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интегриран</a:t>
            </a:r>
            <a:r>
              <a:rPr lang="bg-BG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и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</a:t>
            </a: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лаборатори</a:t>
            </a:r>
            <a:r>
              <a:rPr lang="bg-BG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и</a:t>
            </a:r>
            <a:r>
              <a:rPr dirty="0"/>
              <a:t> и в</a:t>
            </a:r>
            <a:r>
              <a:rPr lang="bg-BG" dirty="0"/>
              <a:t>и</a:t>
            </a:r>
            <a:r>
              <a:rPr dirty="0" err="1"/>
              <a:t>сокотехнологично</a:t>
            </a:r>
            <a:r>
              <a:rPr dirty="0"/>
              <a:t> производство </a:t>
            </a:r>
            <a:r>
              <a:rPr dirty="0" err="1"/>
              <a:t>под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/>
              <a:t>д</a:t>
            </a:r>
            <a:r>
              <a:rPr lang="bg-BG" dirty="0"/>
              <a:t>и</a:t>
            </a:r>
            <a:r>
              <a:rPr dirty="0"/>
              <a:t>н</a:t>
            </a:r>
            <a:r>
              <a:rPr lang="bg-BG" dirty="0"/>
              <a:t> покрив</a:t>
            </a:r>
            <a:endParaRPr dirty="0"/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lang="ru-RU" b="1" dirty="0"/>
              <a:t>- </a:t>
            </a:r>
            <a:r>
              <a:rPr lang="ru-RU" b="1" dirty="0" err="1"/>
              <a:t>инов</a:t>
            </a:r>
            <a:r>
              <a:rPr b="1" dirty="0"/>
              <a:t>а</a:t>
            </a:r>
            <a:r>
              <a:rPr lang="bg-BG" b="1" dirty="0" err="1"/>
              <a:t>тивни</a:t>
            </a:r>
            <a:r>
              <a:rPr b="1" dirty="0"/>
              <a:t> разработки</a:t>
            </a:r>
          </a:p>
          <a:p>
            <a:pPr>
              <a:defRPr sz="1400"/>
            </a:pPr>
            <a:r>
              <a:rPr dirty="0"/>
              <a:t>в </a:t>
            </a:r>
            <a:r>
              <a:rPr dirty="0" err="1"/>
              <a:t>област</a:t>
            </a:r>
            <a:r>
              <a:rPr lang="bg-BG" dirty="0"/>
              <a:t>та на създаването на</a:t>
            </a:r>
            <a:r>
              <a:rPr dirty="0"/>
              <a:t> </a:t>
            </a:r>
            <a:r>
              <a:rPr dirty="0" err="1"/>
              <a:t>растителн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стволов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клетк</a:t>
            </a:r>
            <a:r>
              <a:rPr lang="bg-BG" dirty="0"/>
              <a:t>и</a:t>
            </a:r>
            <a:r>
              <a:rPr dirty="0"/>
              <a:t> и </a:t>
            </a:r>
            <a:r>
              <a:rPr dirty="0" err="1"/>
              <a:t>внедря</a:t>
            </a:r>
            <a:r>
              <a:rPr lang="bg-BG" dirty="0" err="1"/>
              <a:t>ване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интелектуалн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платформ</a:t>
            </a:r>
            <a:r>
              <a:rPr lang="bg-BG" dirty="0"/>
              <a:t>а за</a:t>
            </a:r>
            <a:r>
              <a:rPr dirty="0"/>
              <a:t> </a:t>
            </a:r>
            <a:r>
              <a:rPr dirty="0" err="1"/>
              <a:t>генетиче</a:t>
            </a:r>
            <a:r>
              <a:rPr lang="bg-BG" dirty="0"/>
              <a:t>н</a:t>
            </a:r>
            <a:r>
              <a:rPr dirty="0"/>
              <a:t> </a:t>
            </a:r>
            <a:r>
              <a:rPr dirty="0" err="1"/>
              <a:t>анализ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биоданн</a:t>
            </a:r>
            <a:r>
              <a:rPr lang="bg-BG" dirty="0"/>
              <a:t>и</a:t>
            </a:r>
            <a:endParaRPr dirty="0"/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lang="ru-RU" dirty="0"/>
              <a:t>- </a:t>
            </a:r>
            <a:r>
              <a:rPr lang="ru-RU" b="1" dirty="0"/>
              <a:t>Е</a:t>
            </a:r>
            <a:r>
              <a:rPr b="1" dirty="0" err="1"/>
              <a:t>нерго</a:t>
            </a:r>
            <a:r>
              <a:rPr lang="bg-BG" b="1" dirty="0"/>
              <a:t>е</a:t>
            </a:r>
            <a:r>
              <a:rPr b="1" dirty="0" err="1"/>
              <a:t>фективно</a:t>
            </a:r>
            <a:r>
              <a:rPr b="1" dirty="0"/>
              <a:t> и </a:t>
            </a:r>
            <a:r>
              <a:rPr lang="bg-BG" b="1" dirty="0"/>
              <a:t>е</a:t>
            </a:r>
            <a:r>
              <a:rPr b="1" dirty="0" err="1"/>
              <a:t>кологично</a:t>
            </a:r>
            <a:r>
              <a:rPr b="1" dirty="0"/>
              <a:t> производство</a:t>
            </a:r>
          </a:p>
          <a:p>
            <a:pPr>
              <a:defRPr sz="1400"/>
            </a:pPr>
            <a:r>
              <a:rPr lang="bg-BG" dirty="0"/>
              <a:t>Повече от</a:t>
            </a:r>
            <a:r>
              <a:rPr dirty="0"/>
              <a:t> 70% </a:t>
            </a:r>
            <a:r>
              <a:rPr lang="bg-BG" dirty="0"/>
              <a:t>от употребяваната за производството енергия е</a:t>
            </a:r>
            <a:r>
              <a:rPr dirty="0"/>
              <a:t> в</a:t>
            </a:r>
            <a:r>
              <a:rPr lang="bg-BG" dirty="0"/>
              <a:t>ъ</a:t>
            </a:r>
            <a:r>
              <a:rPr dirty="0" err="1"/>
              <a:t>зобновяема</a:t>
            </a:r>
            <a:r>
              <a:rPr dirty="0"/>
              <a:t> </a:t>
            </a:r>
            <a:r>
              <a:rPr dirty="0" err="1"/>
              <a:t>сл</a:t>
            </a:r>
            <a:r>
              <a:rPr lang="bg-BG" dirty="0"/>
              <a:t>ъ</a:t>
            </a:r>
            <a:r>
              <a:rPr dirty="0" err="1"/>
              <a:t>нч</a:t>
            </a:r>
            <a:r>
              <a:rPr lang="bg-BG" dirty="0" err="1"/>
              <a:t>ева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нергия</a:t>
            </a:r>
            <a:r>
              <a:rPr dirty="0"/>
              <a:t>. TCI </a:t>
            </a:r>
            <a:r>
              <a:rPr lang="bg-BG" dirty="0"/>
              <a:t>влиза в инициативата</a:t>
            </a:r>
            <a:r>
              <a:rPr dirty="0"/>
              <a:t> Re100, </a:t>
            </a:r>
            <a:r>
              <a:rPr lang="bg-BG" dirty="0"/>
              <a:t>чиято </a:t>
            </a:r>
            <a:r>
              <a:rPr dirty="0" err="1"/>
              <a:t>цел</a:t>
            </a:r>
            <a:r>
              <a:rPr lang="bg-BG" dirty="0"/>
              <a:t> е</a:t>
            </a:r>
            <a:r>
              <a:rPr dirty="0"/>
              <a:t> 100% и</a:t>
            </a:r>
            <a:r>
              <a:rPr lang="bg-BG" dirty="0"/>
              <a:t>з</a:t>
            </a:r>
            <a:r>
              <a:rPr dirty="0" err="1"/>
              <a:t>ползване</a:t>
            </a:r>
            <a:r>
              <a:rPr dirty="0"/>
              <a:t> </a:t>
            </a:r>
            <a:r>
              <a:rPr lang="bg-BG" dirty="0"/>
              <a:t>на източници на възобновяема енергия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830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dirty="0" err="1"/>
              <a:t>Серия</a:t>
            </a:r>
            <a:r>
              <a:rPr dirty="0"/>
              <a:t> </a:t>
            </a: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завод</a:t>
            </a:r>
            <a:r>
              <a:rPr lang="bg-BG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и от </a:t>
            </a:r>
            <a:r>
              <a:rPr lang="en-US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класа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lang="ru-RU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, ко</a:t>
            </a:r>
            <a:r>
              <a:rPr lang="bg-BG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и</a:t>
            </a:r>
            <a:r>
              <a:rPr lang="ru-RU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то</a:t>
            </a:r>
            <a:r>
              <a:rPr dirty="0"/>
              <a:t> </a:t>
            </a:r>
            <a:r>
              <a:rPr dirty="0" err="1"/>
              <a:t>значително</a:t>
            </a:r>
            <a:r>
              <a:rPr dirty="0"/>
              <a:t> </a:t>
            </a:r>
            <a:r>
              <a:rPr dirty="0" err="1"/>
              <a:t>прев</a:t>
            </a:r>
            <a:r>
              <a:rPr lang="bg-BG" dirty="0" err="1"/>
              <a:t>ъз</a:t>
            </a:r>
            <a:r>
              <a:rPr dirty="0" err="1"/>
              <a:t>хо</a:t>
            </a:r>
            <a:r>
              <a:rPr lang="bg-BG" dirty="0"/>
              <a:t>ж</a:t>
            </a:r>
            <a:r>
              <a:rPr dirty="0"/>
              <a:t>д</a:t>
            </a:r>
            <a:r>
              <a:rPr lang="bg-BG" dirty="0"/>
              <a:t>а</a:t>
            </a:r>
            <a:r>
              <a:rPr dirty="0"/>
              <a:t>т </a:t>
            </a:r>
            <a:r>
              <a:rPr dirty="0" err="1"/>
              <a:t>отрасл</a:t>
            </a:r>
            <a:r>
              <a:rPr lang="bg-BG" dirty="0"/>
              <a:t>о</a:t>
            </a:r>
            <a:r>
              <a:rPr dirty="0"/>
              <a:t>в</a:t>
            </a:r>
            <a:r>
              <a:rPr lang="bg-BG" dirty="0" err="1"/>
              <a:t>ит</a:t>
            </a:r>
            <a:r>
              <a:rPr dirty="0"/>
              <a:t>е </a:t>
            </a:r>
            <a:r>
              <a:rPr dirty="0" err="1"/>
              <a:t>стандарт</a:t>
            </a:r>
            <a:r>
              <a:rPr lang="bg-BG" dirty="0"/>
              <a:t>и</a:t>
            </a:r>
            <a:r>
              <a:rPr dirty="0"/>
              <a:t>.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lang="fr-FR" sz="1400" b="1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«</a:t>
            </a:r>
            <a:r>
              <a:rPr lang="bg-BG" sz="1400" b="0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Това ни </a:t>
            </a:r>
            <a:r>
              <a:rPr dirty="0" err="1"/>
              <a:t>позволя</a:t>
            </a:r>
            <a:r>
              <a:rPr lang="bg-BG" dirty="0"/>
              <a:t>ва да спазваме изискванията на </a:t>
            </a:r>
            <a:r>
              <a:rPr lang="ru-RU" baseline="0" dirty="0" err="1"/>
              <a:t>законодателствата</a:t>
            </a:r>
            <a:r>
              <a:rPr lang="ru-RU" baseline="0" dirty="0"/>
              <a:t> на </a:t>
            </a:r>
            <a:r>
              <a:rPr dirty="0"/>
              <a:t>43 </a:t>
            </a:r>
            <a:r>
              <a:rPr dirty="0" err="1"/>
              <a:t>стран</a:t>
            </a:r>
            <a:r>
              <a:rPr lang="bg-BG" dirty="0"/>
              <a:t>и</a:t>
            </a:r>
            <a:r>
              <a:rPr dirty="0"/>
              <a:t>, в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ос</a:t>
            </a:r>
            <a:r>
              <a:rPr lang="bg-BG" dirty="0"/>
              <a:t>ъ</a:t>
            </a:r>
            <a:r>
              <a:rPr dirty="0" err="1"/>
              <a:t>ществя</a:t>
            </a:r>
            <a:r>
              <a:rPr lang="bg-BG" dirty="0" err="1"/>
              <a:t>ваме</a:t>
            </a:r>
            <a:r>
              <a:rPr lang="bg-BG" dirty="0"/>
              <a:t> е</a:t>
            </a:r>
            <a:r>
              <a:rPr dirty="0" err="1"/>
              <a:t>кспорт</a:t>
            </a:r>
            <a:r>
              <a:rPr dirty="0"/>
              <a:t>. </a:t>
            </a:r>
            <a:r>
              <a:rPr dirty="0" err="1"/>
              <a:t>Наши</a:t>
            </a:r>
            <a:r>
              <a:rPr lang="bg-BG" dirty="0"/>
              <a:t>те</a:t>
            </a:r>
            <a:r>
              <a:rPr dirty="0"/>
              <a:t> в</a:t>
            </a:r>
            <a:r>
              <a:rPr lang="bg-BG" dirty="0"/>
              <a:t>и</a:t>
            </a:r>
            <a:r>
              <a:rPr dirty="0" err="1"/>
              <a:t>сокоавтоматизиран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завод</a:t>
            </a:r>
            <a:r>
              <a:rPr lang="bg-BG" dirty="0"/>
              <a:t>и се контролират внимателно </a:t>
            </a:r>
            <a:r>
              <a:rPr dirty="0"/>
              <a:t>24 </a:t>
            </a:r>
            <a:r>
              <a:rPr dirty="0" err="1"/>
              <a:t>часа</a:t>
            </a:r>
            <a:r>
              <a:rPr dirty="0"/>
              <a:t> в</a:t>
            </a:r>
            <a:r>
              <a:rPr lang="bg-BG" dirty="0"/>
              <a:t> денонощието.</a:t>
            </a:r>
            <a:r>
              <a:rPr dirty="0"/>
              <a:t> </a:t>
            </a:r>
            <a:r>
              <a:rPr dirty="0" err="1"/>
              <a:t>Производствен</a:t>
            </a:r>
            <a:r>
              <a:rPr lang="bg-BG" dirty="0" err="1"/>
              <a:t>ият</a:t>
            </a:r>
            <a:r>
              <a:rPr dirty="0"/>
              <a:t> </a:t>
            </a:r>
            <a:r>
              <a:rPr dirty="0" err="1"/>
              <a:t>процес</a:t>
            </a:r>
            <a:r>
              <a:rPr lang="bg-BG" dirty="0"/>
              <a:t> се </a:t>
            </a:r>
            <a:r>
              <a:rPr dirty="0" err="1"/>
              <a:t>контролир</a:t>
            </a:r>
            <a:r>
              <a:rPr lang="bg-BG" dirty="0"/>
              <a:t>а от най-голямата в света система</a:t>
            </a:r>
            <a:r>
              <a:rPr dirty="0"/>
              <a:t> ERP и</a:t>
            </a:r>
            <a:r>
              <a:rPr lang="bg-BG" dirty="0"/>
              <a:t> се</a:t>
            </a:r>
            <a:r>
              <a:rPr dirty="0"/>
              <a:t> </a:t>
            </a:r>
            <a:r>
              <a:rPr dirty="0" err="1"/>
              <a:t>управля</a:t>
            </a:r>
            <a:r>
              <a:rPr lang="bg-BG" dirty="0"/>
              <a:t>ва</a:t>
            </a:r>
            <a:r>
              <a:rPr dirty="0"/>
              <a:t> с </a:t>
            </a:r>
            <a:r>
              <a:rPr dirty="0" err="1"/>
              <a:t>помощ</a:t>
            </a:r>
            <a:r>
              <a:rPr lang="bg-BG" dirty="0"/>
              <a:t>та на</a:t>
            </a:r>
            <a:r>
              <a:rPr dirty="0"/>
              <a:t> </a:t>
            </a:r>
            <a:r>
              <a:rPr dirty="0" err="1"/>
              <a:t>систем</a:t>
            </a:r>
            <a:r>
              <a:rPr lang="bg-BG" dirty="0"/>
              <a:t>и</a:t>
            </a:r>
            <a:r>
              <a:rPr dirty="0"/>
              <a:t> </a:t>
            </a:r>
            <a:r>
              <a:rPr lang="bg-BG" dirty="0"/>
              <a:t>щрих</a:t>
            </a:r>
            <a:r>
              <a:rPr dirty="0"/>
              <a:t>-</a:t>
            </a:r>
            <a:r>
              <a:rPr dirty="0" err="1"/>
              <a:t>кодов</a:t>
            </a:r>
            <a:r>
              <a:rPr lang="bg-BG" dirty="0"/>
              <a:t>е</a:t>
            </a:r>
            <a:r>
              <a:rPr dirty="0"/>
              <a:t> и </a:t>
            </a:r>
            <a:r>
              <a:rPr lang="bg-BG" dirty="0"/>
              <a:t> най-строгото тестване преди пускане в продажба</a:t>
            </a:r>
            <a:r>
              <a:rPr dirty="0"/>
              <a:t>. </a:t>
            </a:r>
            <a:r>
              <a:rPr dirty="0" err="1"/>
              <a:t>Производствена</a:t>
            </a:r>
            <a:r>
              <a:rPr lang="bg-BG" dirty="0"/>
              <a:t>та</a:t>
            </a:r>
            <a:r>
              <a:rPr dirty="0"/>
              <a:t> </a:t>
            </a:r>
            <a:r>
              <a:rPr dirty="0" err="1"/>
              <a:t>информация</a:t>
            </a:r>
            <a:r>
              <a:rPr lang="bg-BG" dirty="0"/>
              <a:t> се предава и синхронизира</a:t>
            </a:r>
            <a:r>
              <a:rPr dirty="0"/>
              <a:t> </a:t>
            </a:r>
            <a:r>
              <a:rPr dirty="0" err="1"/>
              <a:t>чрез</a:t>
            </a:r>
            <a:r>
              <a:rPr dirty="0"/>
              <a:t> «</a:t>
            </a:r>
            <a:r>
              <a:rPr dirty="0" err="1"/>
              <a:t>облак</a:t>
            </a:r>
            <a:r>
              <a:rPr dirty="0"/>
              <a:t>». </a:t>
            </a:r>
            <a:r>
              <a:rPr lang="bg-BG" dirty="0"/>
              <a:t>Изпратеният запис се съхранява </a:t>
            </a:r>
            <a:r>
              <a:rPr dirty="0" err="1"/>
              <a:t>автоматич</a:t>
            </a:r>
            <a:r>
              <a:rPr lang="bg-BG" dirty="0"/>
              <a:t>но</a:t>
            </a:r>
            <a:r>
              <a:rPr dirty="0"/>
              <a:t>,</a:t>
            </a:r>
            <a:r>
              <a:rPr lang="bg-BG" dirty="0"/>
              <a:t> за да се осигури възможност за създаване на нашия изключителен продукт, да се повиши доверието на клиентите и ценността на продукта</a:t>
            </a:r>
            <a:r>
              <a:rPr lang="ru-RU" dirty="0"/>
              <a:t>»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829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48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400" b="0" i="0" u="none" strike="noStrike" dirty="0" err="1">
                <a:effectLst/>
                <a:latin typeface="+mj-lt"/>
                <a:ea typeface="+mj-ea"/>
                <a:cs typeface="+mj-cs"/>
                <a:sym typeface="Helvetica Neue"/>
              </a:rPr>
              <a:t>Във</a:t>
            </a:r>
            <a:r>
              <a:rPr lang="ru-RU" sz="1400" b="0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 всяка капка </a:t>
            </a:r>
            <a:r>
              <a:rPr lang="ru-RU" sz="1400" b="0" i="0" u="none" strike="noStrike" dirty="0" err="1">
                <a:effectLst/>
                <a:latin typeface="+mj-lt"/>
                <a:ea typeface="+mj-ea"/>
                <a:cs typeface="+mj-cs"/>
                <a:sym typeface="Helvetica Neue"/>
              </a:rPr>
              <a:t>Липостик</a:t>
            </a:r>
            <a:r>
              <a:rPr lang="ru-RU" sz="1400" b="0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lang="ru-RU" sz="1400" b="0" i="0" u="none" strike="noStrike" dirty="0" err="1">
                <a:effectLst/>
                <a:latin typeface="+mj-lt"/>
                <a:ea typeface="+mj-ea"/>
                <a:cs typeface="+mj-cs"/>
                <a:sym typeface="Helvetica Neue"/>
              </a:rPr>
              <a:t>Фит</a:t>
            </a:r>
            <a:r>
              <a:rPr lang="ru-RU" sz="1400" b="0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 се </a:t>
            </a:r>
            <a:r>
              <a:rPr lang="ru-RU" sz="1400" b="0" i="0" u="none" strike="noStrike" dirty="0" err="1">
                <a:effectLst/>
                <a:latin typeface="+mj-lt"/>
                <a:ea typeface="+mj-ea"/>
                <a:cs typeface="+mj-cs"/>
                <a:sym typeface="Helvetica Neue"/>
              </a:rPr>
              <a:t>съдържат</a:t>
            </a:r>
            <a:r>
              <a:rPr lang="ru-RU" sz="1400" b="0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 около 1 трлн малки </a:t>
            </a:r>
            <a:r>
              <a:rPr lang="ru-RU" sz="1400" b="0" i="0" u="none" strike="noStrike" dirty="0" err="1">
                <a:effectLst/>
                <a:latin typeface="+mj-lt"/>
                <a:ea typeface="+mj-ea"/>
                <a:cs typeface="+mj-cs"/>
                <a:sym typeface="Helvetica Neue"/>
              </a:rPr>
              <a:t>липозоми</a:t>
            </a:r>
            <a:r>
              <a:rPr lang="ru-RU" sz="1400" b="0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, </a:t>
            </a:r>
            <a:r>
              <a:rPr lang="ru-RU" sz="1400" b="0" i="0" u="none" strike="noStrike" dirty="0" err="1">
                <a:effectLst/>
                <a:latin typeface="+mj-lt"/>
                <a:ea typeface="+mj-ea"/>
                <a:cs typeface="+mj-cs"/>
                <a:sym typeface="Helvetica Neue"/>
              </a:rPr>
              <a:t>което</a:t>
            </a:r>
            <a:r>
              <a:rPr lang="ru-RU" sz="1400" b="0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lang="ru-RU" sz="1400" b="0" i="0" u="none" strike="noStrike" dirty="0" err="1">
                <a:effectLst/>
                <a:latin typeface="+mj-lt"/>
                <a:ea typeface="+mj-ea"/>
                <a:cs typeface="+mj-cs"/>
                <a:sym typeface="Helvetica Neue"/>
              </a:rPr>
              <a:t>съществено</a:t>
            </a:r>
            <a:r>
              <a:rPr lang="ru-RU" sz="1400" b="0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lang="ru-RU" sz="1400" b="0" i="0" u="none" strike="noStrike" dirty="0" err="1">
                <a:effectLst/>
                <a:latin typeface="+mj-lt"/>
                <a:ea typeface="+mj-ea"/>
                <a:cs typeface="+mj-cs"/>
                <a:sym typeface="Helvetica Neue"/>
              </a:rPr>
              <a:t>повишава</a:t>
            </a:r>
            <a:r>
              <a:rPr lang="ru-RU" sz="1400" b="0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lang="ru-RU" sz="1400" b="0" i="0" u="none" strike="noStrike" dirty="0" err="1">
                <a:effectLst/>
                <a:latin typeface="+mj-lt"/>
                <a:ea typeface="+mj-ea"/>
                <a:cs typeface="+mj-cs"/>
                <a:sym typeface="Helvetica Neue"/>
              </a:rPr>
              <a:t>биодостъпността</a:t>
            </a:r>
            <a:r>
              <a:rPr lang="ru-RU" sz="1400" b="0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 и </a:t>
            </a:r>
            <a:r>
              <a:rPr lang="ru-RU" sz="1400" b="0" i="0" u="none" strike="noStrike" dirty="0" err="1">
                <a:effectLst/>
                <a:latin typeface="+mj-lt"/>
                <a:ea typeface="+mj-ea"/>
                <a:cs typeface="+mj-cs"/>
                <a:sym typeface="Helvetica Neue"/>
              </a:rPr>
              <a:t>ефективността</a:t>
            </a:r>
            <a:r>
              <a:rPr lang="ru-RU" sz="1400" b="0" i="0" u="none" strike="noStrike" dirty="0">
                <a:effectLst/>
                <a:latin typeface="+mj-lt"/>
                <a:ea typeface="+mj-ea"/>
                <a:cs typeface="+mj-cs"/>
                <a:sym typeface="Helvetica Neue"/>
              </a:rPr>
              <a:t> на продукта.</a:t>
            </a:r>
            <a:endParaRPr lang="ru-RU" sz="1400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575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bg-BG" dirty="0"/>
              <a:t>Л</a:t>
            </a:r>
            <a:r>
              <a:rPr dirty="0" err="1"/>
              <a:t>ипо</a:t>
            </a:r>
            <a:r>
              <a:rPr lang="bg-BG" dirty="0"/>
              <a:t>з</a:t>
            </a:r>
            <a:r>
              <a:rPr dirty="0" err="1"/>
              <a:t>омна</a:t>
            </a:r>
            <a:r>
              <a:rPr lang="bg-BG" dirty="0"/>
              <a:t>та</a:t>
            </a:r>
            <a:r>
              <a:rPr dirty="0"/>
              <a:t> </a:t>
            </a:r>
            <a:r>
              <a:rPr dirty="0" err="1"/>
              <a:t>технология</a:t>
            </a:r>
            <a:r>
              <a:rPr dirty="0"/>
              <a:t> </a:t>
            </a:r>
            <a:r>
              <a:rPr dirty="0" err="1"/>
              <a:t>защи</a:t>
            </a:r>
            <a:r>
              <a:rPr lang="bg-BG" dirty="0"/>
              <a:t>тава</a:t>
            </a:r>
            <a:r>
              <a:rPr dirty="0"/>
              <a:t> </a:t>
            </a:r>
            <a:r>
              <a:rPr dirty="0" err="1"/>
              <a:t>активн</a:t>
            </a:r>
            <a:r>
              <a:rPr lang="bg-BG" dirty="0" err="1"/>
              <a:t>ит</a:t>
            </a:r>
            <a:r>
              <a:rPr dirty="0"/>
              <a:t>е </a:t>
            </a:r>
            <a:r>
              <a:rPr dirty="0" err="1"/>
              <a:t>вещества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разруш</a:t>
            </a:r>
            <a:r>
              <a:rPr lang="bg-BG" dirty="0" err="1"/>
              <a:t>аване</a:t>
            </a:r>
            <a:r>
              <a:rPr dirty="0"/>
              <a:t> в </a:t>
            </a:r>
            <a:r>
              <a:rPr dirty="0" err="1"/>
              <a:t>процес</a:t>
            </a:r>
            <a:r>
              <a:rPr lang="bg-BG" dirty="0"/>
              <a:t>а на храносмилане</a:t>
            </a:r>
            <a:r>
              <a:rPr dirty="0"/>
              <a:t>. </a:t>
            </a:r>
            <a:r>
              <a:rPr dirty="0" err="1"/>
              <a:t>Благодар</a:t>
            </a:r>
            <a:r>
              <a:rPr lang="bg-BG" dirty="0" err="1"/>
              <a:t>ение</a:t>
            </a:r>
            <a:r>
              <a:rPr lang="bg-BG" dirty="0"/>
              <a:t> на това</a:t>
            </a:r>
            <a:r>
              <a:rPr dirty="0"/>
              <a:t> </a:t>
            </a:r>
            <a:r>
              <a:rPr lang="ru-RU" dirty="0" err="1"/>
              <a:t>продуктът</a:t>
            </a:r>
            <a:r>
              <a:rPr lang="ru-RU" dirty="0"/>
              <a:t> се </a:t>
            </a:r>
            <a:r>
              <a:rPr lang="ru-RU" dirty="0" err="1"/>
              <a:t>усвоява</a:t>
            </a:r>
            <a:r>
              <a:rPr lang="ru-RU" baseline="0" dirty="0"/>
              <a:t> </a:t>
            </a:r>
            <a:r>
              <a:rPr dirty="0" err="1"/>
              <a:t>максимално</a:t>
            </a:r>
            <a:r>
              <a:rPr lang="ru-RU" dirty="0"/>
              <a:t>, </a:t>
            </a:r>
            <a:r>
              <a:rPr lang="ru-RU" dirty="0" err="1"/>
              <a:t>което</a:t>
            </a:r>
            <a:r>
              <a:rPr lang="ru-RU" dirty="0"/>
              <a:t> </a:t>
            </a:r>
            <a:r>
              <a:rPr lang="ru-RU" dirty="0" err="1"/>
              <a:t>означава</a:t>
            </a:r>
            <a:r>
              <a:rPr lang="ru-RU" dirty="0"/>
              <a:t>, че </a:t>
            </a:r>
            <a:r>
              <a:rPr lang="ru-RU" dirty="0" err="1"/>
              <a:t>работи</a:t>
            </a:r>
            <a:r>
              <a:rPr lang="ru-RU" dirty="0"/>
              <a:t> </a:t>
            </a:r>
            <a:r>
              <a:rPr lang="ru-RU" dirty="0" err="1"/>
              <a:t>по-ефективно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67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b="1" dirty="0" err="1"/>
              <a:t>Липо</a:t>
            </a:r>
            <a:r>
              <a:rPr lang="bg-BG" b="1" dirty="0"/>
              <a:t>з</a:t>
            </a:r>
            <a:r>
              <a:rPr b="1" dirty="0" err="1"/>
              <a:t>ом</a:t>
            </a:r>
            <a:r>
              <a:rPr b="1" dirty="0"/>
              <a:t> — </a:t>
            </a:r>
            <a:r>
              <a:rPr dirty="0" err="1"/>
              <a:t>то</a:t>
            </a:r>
            <a:r>
              <a:rPr lang="bg-BG" dirty="0"/>
              <a:t>ва е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 err="1"/>
              <a:t>временна</a:t>
            </a:r>
            <a:r>
              <a:rPr dirty="0"/>
              <a:t> </a:t>
            </a:r>
            <a:r>
              <a:rPr dirty="0" err="1"/>
              <a:t>форма</a:t>
            </a:r>
            <a:r>
              <a:rPr dirty="0"/>
              <a:t> </a:t>
            </a:r>
            <a:r>
              <a:rPr lang="bg-BG" dirty="0"/>
              <a:t>за доставяне на</a:t>
            </a:r>
            <a:r>
              <a:rPr dirty="0"/>
              <a:t> </a:t>
            </a:r>
            <a:r>
              <a:rPr dirty="0" err="1"/>
              <a:t>активн</a:t>
            </a:r>
            <a:r>
              <a:rPr lang="bg-BG" dirty="0"/>
              <a:t>и</a:t>
            </a:r>
            <a:r>
              <a:rPr lang="ru-RU" baseline="0" dirty="0"/>
              <a:t> 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lang="bg-BG" dirty="0"/>
              <a:t>а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я</a:t>
            </a:r>
            <a:r>
              <a:rPr dirty="0" err="1"/>
              <a:t>то</a:t>
            </a:r>
            <a:r>
              <a:rPr dirty="0"/>
              <a:t>  </a:t>
            </a:r>
            <a:r>
              <a:rPr dirty="0" err="1"/>
              <a:t>увелич</a:t>
            </a:r>
            <a:r>
              <a:rPr lang="bg-BG" dirty="0"/>
              <a:t>а</a:t>
            </a:r>
            <a:r>
              <a:rPr dirty="0" err="1"/>
              <a:t>ва</a:t>
            </a:r>
            <a:r>
              <a:rPr dirty="0"/>
              <a:t> </a:t>
            </a:r>
            <a:r>
              <a:rPr lang="bg-BG" dirty="0"/>
              <a:t>н</a:t>
            </a:r>
            <a:r>
              <a:rPr dirty="0" err="1"/>
              <a:t>его</a:t>
            </a:r>
            <a:r>
              <a:rPr lang="bg-BG" dirty="0"/>
              <a:t>вата</a:t>
            </a:r>
            <a:r>
              <a:rPr dirty="0"/>
              <a:t> </a:t>
            </a:r>
            <a:r>
              <a:rPr dirty="0" err="1"/>
              <a:t>биодост</a:t>
            </a:r>
            <a:r>
              <a:rPr lang="bg-BG" dirty="0"/>
              <a:t>ъ</a:t>
            </a:r>
            <a:r>
              <a:rPr dirty="0" err="1"/>
              <a:t>пност</a:t>
            </a:r>
            <a:r>
              <a:rPr dirty="0"/>
              <a:t>. </a:t>
            </a:r>
          </a:p>
          <a:p>
            <a:pPr>
              <a:defRPr sz="1400"/>
            </a:pPr>
            <a:r>
              <a:rPr dirty="0" err="1"/>
              <a:t>Активн</a:t>
            </a:r>
            <a:r>
              <a:rPr lang="bg-BG" dirty="0" err="1"/>
              <a:t>ит</a:t>
            </a:r>
            <a:r>
              <a:rPr dirty="0"/>
              <a:t>е вещества, </a:t>
            </a:r>
            <a:r>
              <a:rPr dirty="0" err="1"/>
              <a:t>инкапсулиран</a:t>
            </a:r>
            <a:r>
              <a:rPr lang="bg-BG" dirty="0"/>
              <a:t>и</a:t>
            </a:r>
            <a:r>
              <a:rPr dirty="0"/>
              <a:t> в </a:t>
            </a:r>
            <a:r>
              <a:rPr dirty="0" err="1"/>
              <a:t>липо</a:t>
            </a:r>
            <a:r>
              <a:rPr lang="bg-BG" dirty="0" err="1"/>
              <a:t>зома</a:t>
            </a:r>
            <a:r>
              <a:rPr dirty="0"/>
              <a:t>, </a:t>
            </a:r>
            <a:r>
              <a:rPr dirty="0" err="1"/>
              <a:t>пр</a:t>
            </a:r>
            <a:r>
              <a:rPr lang="bg-BG" dirty="0" err="1"/>
              <a:t>еминават</a:t>
            </a:r>
            <a:r>
              <a:rPr lang="bg-BG" dirty="0"/>
              <a:t> през храносмилателния тракт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м</a:t>
            </a:r>
            <a:r>
              <a:rPr lang="bg-BG" dirty="0"/>
              <a:t>я</a:t>
            </a:r>
            <a:r>
              <a:rPr dirty="0" err="1"/>
              <a:t>ст</a:t>
            </a:r>
            <a:r>
              <a:rPr lang="bg-BG" dirty="0" err="1"/>
              <a:t>ото</a:t>
            </a:r>
            <a:r>
              <a:rPr lang="bg-BG" dirty="0"/>
              <a:t> на влизане в кръвния поток</a:t>
            </a:r>
            <a:r>
              <a:rPr dirty="0"/>
              <a:t> </a:t>
            </a:r>
            <a:r>
              <a:rPr dirty="0" err="1"/>
              <a:t>под</a:t>
            </a:r>
            <a:r>
              <a:rPr dirty="0"/>
              <a:t> </a:t>
            </a:r>
            <a:r>
              <a:rPr dirty="0" err="1"/>
              <a:t>надеж</a:t>
            </a:r>
            <a:r>
              <a:rPr lang="bg-BG" dirty="0"/>
              <a:t>д</a:t>
            </a:r>
            <a:r>
              <a:rPr dirty="0"/>
              <a:t>н</a:t>
            </a:r>
            <a:r>
              <a:rPr lang="bg-BG" dirty="0"/>
              <a:t>ата защита на</a:t>
            </a:r>
            <a:r>
              <a:rPr dirty="0"/>
              <a:t> </a:t>
            </a:r>
            <a:r>
              <a:rPr dirty="0" err="1"/>
              <a:t>фосфолипидн</a:t>
            </a:r>
            <a:r>
              <a:rPr lang="bg-BG" dirty="0"/>
              <a:t>ата обвивка</a:t>
            </a:r>
            <a:r>
              <a:rPr dirty="0"/>
              <a:t>. </a:t>
            </a:r>
          </a:p>
          <a:p>
            <a:pPr>
              <a:defRPr sz="1400"/>
            </a:pPr>
            <a:r>
              <a:rPr dirty="0" err="1"/>
              <a:t>Об</a:t>
            </a:r>
            <a:r>
              <a:rPr lang="bg-BG" dirty="0" err="1"/>
              <a:t>вивката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липо</a:t>
            </a:r>
            <a:r>
              <a:rPr lang="bg-BG" dirty="0"/>
              <a:t>з</a:t>
            </a:r>
            <a:r>
              <a:rPr dirty="0" err="1"/>
              <a:t>ом</a:t>
            </a:r>
            <a:r>
              <a:rPr lang="bg-BG" dirty="0" err="1"/>
              <a:t>ите</a:t>
            </a:r>
            <a:r>
              <a:rPr lang="bg-BG" dirty="0"/>
              <a:t> се състои от</a:t>
            </a:r>
            <a:r>
              <a:rPr dirty="0"/>
              <a:t> </a:t>
            </a:r>
            <a:r>
              <a:rPr dirty="0" err="1"/>
              <a:t>фосфолипид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lang="bg-BG" dirty="0"/>
              <a:t> са основни</a:t>
            </a:r>
            <a:r>
              <a:rPr dirty="0"/>
              <a:t> </a:t>
            </a:r>
            <a:r>
              <a:rPr dirty="0" err="1"/>
              <a:t>структурни</a:t>
            </a:r>
            <a:r>
              <a:rPr dirty="0"/>
              <a:t> </a:t>
            </a:r>
            <a:r>
              <a:rPr dirty="0" err="1"/>
              <a:t>компонен</a:t>
            </a:r>
            <a:r>
              <a:rPr lang="bg-BG" dirty="0"/>
              <a:t>т</a:t>
            </a:r>
            <a:r>
              <a:rPr dirty="0"/>
              <a:t>и</a:t>
            </a:r>
            <a:r>
              <a:rPr lang="bg-BG" dirty="0"/>
              <a:t> на </a:t>
            </a:r>
            <a:r>
              <a:rPr dirty="0"/>
              <a:t> </a:t>
            </a:r>
            <a:r>
              <a:rPr dirty="0" err="1"/>
              <a:t>клет</a:t>
            </a:r>
            <a:r>
              <a:rPr lang="bg-BG" dirty="0"/>
              <a:t>ъ</a:t>
            </a:r>
            <a:r>
              <a:rPr dirty="0" err="1"/>
              <a:t>чн</a:t>
            </a:r>
            <a:r>
              <a:rPr lang="bg-BG" dirty="0" err="1"/>
              <a:t>ите</a:t>
            </a:r>
            <a:r>
              <a:rPr dirty="0"/>
              <a:t> </a:t>
            </a:r>
            <a:r>
              <a:rPr dirty="0" err="1"/>
              <a:t>мембран</a:t>
            </a:r>
            <a:r>
              <a:rPr lang="bg-BG" dirty="0"/>
              <a:t>и на човешкия</a:t>
            </a:r>
            <a:r>
              <a:rPr dirty="0"/>
              <a:t> </a:t>
            </a:r>
            <a:r>
              <a:rPr dirty="0" err="1"/>
              <a:t>организ</a:t>
            </a:r>
            <a:r>
              <a:rPr lang="bg-BG" dirty="0"/>
              <a:t>ъ</a:t>
            </a:r>
            <a:r>
              <a:rPr dirty="0"/>
              <a:t>м.</a:t>
            </a:r>
          </a:p>
        </p:txBody>
      </p:sp>
    </p:spTree>
    <p:extLst>
      <p:ext uri="{BB962C8B-B14F-4D97-AF65-F5344CB8AC3E}">
        <p14:creationId xmlns:p14="http://schemas.microsoft.com/office/powerpoint/2010/main" val="412543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dirty="0" err="1"/>
              <a:t>Компания</a:t>
            </a:r>
            <a:r>
              <a:rPr dirty="0"/>
              <a:t> TCI </a:t>
            </a:r>
            <a:r>
              <a:rPr lang="bg-BG" dirty="0"/>
              <a:t>е </a:t>
            </a:r>
            <a:r>
              <a:rPr dirty="0" err="1"/>
              <a:t>разраб</a:t>
            </a:r>
            <a:r>
              <a:rPr lang="bg-BG" dirty="0" err="1"/>
              <a:t>отила</a:t>
            </a:r>
            <a:r>
              <a:rPr dirty="0"/>
              <a:t> </a:t>
            </a:r>
            <a:r>
              <a:rPr dirty="0" err="1"/>
              <a:t>платформ</a:t>
            </a:r>
            <a:r>
              <a:rPr lang="bg-BG" dirty="0"/>
              <a:t>а за</a:t>
            </a:r>
            <a:r>
              <a:rPr dirty="0"/>
              <a:t> </a:t>
            </a:r>
            <a:r>
              <a:rPr dirty="0" err="1"/>
              <a:t>генетиче</a:t>
            </a:r>
            <a:r>
              <a:rPr lang="bg-BG" dirty="0"/>
              <a:t>н</a:t>
            </a:r>
            <a:r>
              <a:rPr dirty="0"/>
              <a:t> </a:t>
            </a:r>
            <a:r>
              <a:rPr dirty="0" err="1"/>
              <a:t>анализ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биоданн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баз</a:t>
            </a:r>
            <a:r>
              <a:rPr lang="bg-BG" dirty="0"/>
              <a:t>ата на</a:t>
            </a:r>
            <a:r>
              <a:rPr dirty="0"/>
              <a:t> и</a:t>
            </a:r>
            <a:r>
              <a:rPr lang="bg-BG" dirty="0"/>
              <a:t>з</a:t>
            </a:r>
            <a:r>
              <a:rPr dirty="0" err="1"/>
              <a:t>куствен</a:t>
            </a:r>
            <a:r>
              <a:rPr dirty="0"/>
              <a:t> </a:t>
            </a:r>
            <a:r>
              <a:rPr dirty="0" err="1"/>
              <a:t>интелект</a:t>
            </a:r>
            <a:r>
              <a:rPr dirty="0"/>
              <a:t>.</a:t>
            </a:r>
            <a:r>
              <a:rPr lang="bg-BG" dirty="0"/>
              <a:t> </a:t>
            </a:r>
            <a:r>
              <a:rPr dirty="0"/>
              <a:t> </a:t>
            </a:r>
            <a:r>
              <a:rPr dirty="0" err="1"/>
              <a:t>Система</a:t>
            </a:r>
            <a:r>
              <a:rPr lang="bg-BG" dirty="0"/>
              <a:t>та</a:t>
            </a:r>
            <a:r>
              <a:rPr dirty="0"/>
              <a:t> </a:t>
            </a:r>
            <a:r>
              <a:rPr dirty="0" err="1"/>
              <a:t>сканир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клетки</a:t>
            </a:r>
            <a:r>
              <a:rPr lang="bg-BG" dirty="0"/>
              <a:t>те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генетич</a:t>
            </a:r>
            <a:r>
              <a:rPr lang="bg-BG" dirty="0"/>
              <a:t>но ниво</a:t>
            </a:r>
            <a:r>
              <a:rPr dirty="0"/>
              <a:t> и </a:t>
            </a:r>
            <a:r>
              <a:rPr dirty="0" err="1"/>
              <a:t>подбира</a:t>
            </a:r>
            <a:r>
              <a:rPr dirty="0"/>
              <a:t> </a:t>
            </a:r>
            <a:r>
              <a:rPr dirty="0" err="1"/>
              <a:t>оптималн</a:t>
            </a:r>
            <a:r>
              <a:rPr lang="bg-BG" dirty="0"/>
              <a:t>ата</a:t>
            </a:r>
            <a:r>
              <a:rPr dirty="0"/>
              <a:t> </a:t>
            </a:r>
            <a:r>
              <a:rPr dirty="0" err="1"/>
              <a:t>синергичн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формул</a:t>
            </a:r>
            <a:r>
              <a:rPr lang="bg-BG" dirty="0"/>
              <a:t>а</a:t>
            </a:r>
            <a:r>
              <a:rPr dirty="0"/>
              <a:t> </a:t>
            </a:r>
            <a:r>
              <a:rPr lang="bg-BG" dirty="0"/>
              <a:t>от </a:t>
            </a:r>
            <a:r>
              <a:rPr dirty="0" err="1"/>
              <a:t>патентован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компонент</a:t>
            </a:r>
            <a:r>
              <a:rPr lang="bg-BG" dirty="0"/>
              <a:t>и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6921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6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bg-BG" dirty="0"/>
              <a:t>П</a:t>
            </a:r>
            <a:r>
              <a:rPr dirty="0" err="1"/>
              <a:t>атентован</a:t>
            </a:r>
            <a:r>
              <a:rPr lang="bg-BG" dirty="0" err="1"/>
              <a:t>ият</a:t>
            </a:r>
            <a:r>
              <a:rPr dirty="0"/>
              <a:t> </a:t>
            </a:r>
            <a:r>
              <a:rPr dirty="0" err="1"/>
              <a:t>комплекс</a:t>
            </a:r>
            <a:r>
              <a:rPr lang="bg-BG" dirty="0"/>
              <a:t> от</a:t>
            </a:r>
            <a:r>
              <a:rPr dirty="0"/>
              <a:t> </a:t>
            </a:r>
            <a:r>
              <a:rPr dirty="0" err="1"/>
              <a:t>флавоноид</a:t>
            </a:r>
            <a:r>
              <a:rPr lang="bg-BG" dirty="0"/>
              <a:t>и</a:t>
            </a:r>
            <a:r>
              <a:rPr dirty="0"/>
              <a:t> </a:t>
            </a:r>
            <a:r>
              <a:rPr lang="bg-BG" dirty="0"/>
              <a:t>от</a:t>
            </a:r>
            <a:r>
              <a:rPr dirty="0"/>
              <a:t> </a:t>
            </a:r>
            <a:r>
              <a:rPr dirty="0" err="1"/>
              <a:t>ферментира</a:t>
            </a:r>
            <a:r>
              <a:rPr lang="bg-BG" dirty="0"/>
              <a:t>ли кори</a:t>
            </a:r>
            <a:r>
              <a:rPr dirty="0"/>
              <a:t> </a:t>
            </a:r>
            <a:r>
              <a:rPr dirty="0" err="1"/>
              <a:t>мандарина</a:t>
            </a:r>
            <a:r>
              <a:rPr dirty="0"/>
              <a:t> (Citrus reticulata)</a:t>
            </a:r>
            <a:r>
              <a:rPr lang="bg-BG" dirty="0"/>
              <a:t> притежава</a:t>
            </a:r>
            <a:r>
              <a:rPr dirty="0"/>
              <a:t> в</a:t>
            </a:r>
            <a:r>
              <a:rPr lang="bg-BG" dirty="0"/>
              <a:t>и</a:t>
            </a:r>
            <a:r>
              <a:rPr dirty="0" err="1"/>
              <a:t>сок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концентраци</a:t>
            </a:r>
            <a:r>
              <a:rPr lang="bg-BG" dirty="0"/>
              <a:t>я на</a:t>
            </a:r>
            <a:r>
              <a:rPr dirty="0"/>
              <a:t> </a:t>
            </a:r>
            <a:r>
              <a:rPr dirty="0" err="1"/>
              <a:t>нобилетин</a:t>
            </a:r>
            <a:r>
              <a:rPr dirty="0"/>
              <a:t> и </a:t>
            </a:r>
            <a:r>
              <a:rPr lang="bg-BG" dirty="0"/>
              <a:t>х</a:t>
            </a:r>
            <a:r>
              <a:rPr dirty="0" err="1"/>
              <a:t>есперидин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ускоря</a:t>
            </a:r>
            <a:r>
              <a:rPr lang="bg-BG" dirty="0"/>
              <a:t>ва</a:t>
            </a:r>
            <a:r>
              <a:rPr dirty="0"/>
              <a:t>т </a:t>
            </a:r>
            <a:r>
              <a:rPr dirty="0" err="1"/>
              <a:t>обм</a:t>
            </a:r>
            <a:r>
              <a:rPr lang="bg-BG" dirty="0"/>
              <a:t>я</a:t>
            </a:r>
            <a:r>
              <a:rPr dirty="0"/>
              <a:t>н</a:t>
            </a:r>
            <a:r>
              <a:rPr lang="bg-BG" dirty="0"/>
              <a:t>ата на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lang="bg-BG" dirty="0"/>
              <a:t>ата</a:t>
            </a:r>
            <a:r>
              <a:rPr dirty="0"/>
              <a:t> и </a:t>
            </a:r>
            <a:r>
              <a:rPr dirty="0" err="1"/>
              <a:t>пов</a:t>
            </a:r>
            <a:r>
              <a:rPr lang="bg-BG" dirty="0"/>
              <a:t>и</a:t>
            </a:r>
            <a:r>
              <a:rPr dirty="0" err="1"/>
              <a:t>ша</a:t>
            </a:r>
            <a:r>
              <a:rPr lang="bg-BG" dirty="0"/>
              <a:t>ва</a:t>
            </a:r>
            <a:r>
              <a:rPr dirty="0"/>
              <a:t>т </a:t>
            </a:r>
            <a:r>
              <a:rPr dirty="0" err="1"/>
              <a:t>ежедневн</a:t>
            </a:r>
            <a:r>
              <a:rPr lang="bg-BG" dirty="0" err="1"/>
              <a:t>ия</a:t>
            </a:r>
            <a:r>
              <a:rPr dirty="0"/>
              <a:t> </a:t>
            </a:r>
            <a:r>
              <a:rPr dirty="0" err="1"/>
              <a:t>ра</a:t>
            </a:r>
            <a:r>
              <a:rPr lang="bg-BG" dirty="0"/>
              <a:t>з</a:t>
            </a:r>
            <a:r>
              <a:rPr dirty="0" err="1"/>
              <a:t>ход</a:t>
            </a:r>
            <a:r>
              <a:rPr lang="bg-BG" dirty="0"/>
              <a:t> на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нерги</a:t>
            </a:r>
            <a:r>
              <a:rPr lang="bg-BG" dirty="0"/>
              <a:t>я</a:t>
            </a:r>
            <a:r>
              <a:rPr dirty="0"/>
              <a:t>. </a:t>
            </a:r>
            <a:r>
              <a:rPr dirty="0" err="1"/>
              <a:t>Благодар</a:t>
            </a:r>
            <a:r>
              <a:rPr lang="bg-BG" dirty="0" err="1"/>
              <a:t>ение</a:t>
            </a:r>
            <a:r>
              <a:rPr lang="bg-BG" dirty="0"/>
              <a:t> на това излишната мазнина не се отлага</a:t>
            </a:r>
            <a:r>
              <a:rPr dirty="0"/>
              <a:t>, а </a:t>
            </a:r>
            <a:r>
              <a:rPr dirty="0" err="1"/>
              <a:t>интен</a:t>
            </a:r>
            <a:r>
              <a:rPr lang="bg-BG" dirty="0"/>
              <a:t>з</a:t>
            </a:r>
            <a:r>
              <a:rPr dirty="0" err="1"/>
              <a:t>ивно</a:t>
            </a:r>
            <a:r>
              <a:rPr lang="bg-BG" dirty="0"/>
              <a:t> се изгаря от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lang="bg-BG" dirty="0"/>
              <a:t>а</a:t>
            </a:r>
            <a:r>
              <a:rPr dirty="0"/>
              <a:t>. </a:t>
            </a:r>
            <a:r>
              <a:rPr lang="bg-BG" dirty="0"/>
              <a:t>И не възниква чувство на глад</a:t>
            </a:r>
            <a:r>
              <a:rPr dirty="0"/>
              <a:t>, а</a:t>
            </a:r>
            <a:r>
              <a:rPr lang="bg-BG" dirty="0"/>
              <a:t> влечението към храната намалява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0335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lang="bg-BG" b="1" dirty="0"/>
              <a:t>До какви рискове води излишното тегло</a:t>
            </a:r>
            <a:r>
              <a:rPr b="1" dirty="0"/>
              <a:t>?</a:t>
            </a:r>
          </a:p>
          <a:p>
            <a:pPr>
              <a:defRPr sz="1400"/>
            </a:pPr>
            <a:br>
              <a:rPr lang="ru-RU" dirty="0"/>
            </a:br>
            <a:r>
              <a:rPr dirty="0" err="1"/>
              <a:t>Пов</a:t>
            </a:r>
            <a:r>
              <a:rPr lang="bg-BG" dirty="0"/>
              <a:t>и</a:t>
            </a:r>
            <a:r>
              <a:rPr dirty="0" err="1"/>
              <a:t>шен</a:t>
            </a:r>
            <a:r>
              <a:rPr lang="bg-BG" dirty="0" err="1"/>
              <a:t>ият</a:t>
            </a:r>
            <a:r>
              <a:rPr lang="bg-BG" dirty="0"/>
              <a:t> ИМТ е един от основните рискови фактори за развитие на</a:t>
            </a:r>
            <a:r>
              <a:rPr lang="ru-RU" dirty="0"/>
              <a:t>:</a:t>
            </a:r>
            <a:endParaRPr dirty="0"/>
          </a:p>
          <a:p>
            <a:pPr>
              <a:defRPr sz="1400"/>
            </a:pPr>
            <a:r>
              <a:rPr lang="ru-RU" dirty="0"/>
              <a:t>- </a:t>
            </a:r>
            <a:r>
              <a:rPr lang="ru-RU" dirty="0" err="1"/>
              <a:t>сърдечно-съдови</a:t>
            </a:r>
            <a:r>
              <a:rPr lang="ru-RU" dirty="0"/>
              <a:t> </a:t>
            </a:r>
            <a:r>
              <a:rPr lang="ru-RU" dirty="0" err="1"/>
              <a:t>заболявания</a:t>
            </a:r>
            <a:r>
              <a:rPr dirty="0"/>
              <a:t> и </a:t>
            </a:r>
            <a:r>
              <a:rPr dirty="0" err="1"/>
              <a:t>инсулт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lang="bg-BG" dirty="0"/>
              <a:t> са основна причина за смъртността в цял свят</a:t>
            </a:r>
            <a:r>
              <a:rPr dirty="0"/>
              <a:t>;</a:t>
            </a:r>
          </a:p>
          <a:p>
            <a:pPr>
              <a:defRPr sz="1400"/>
            </a:pPr>
            <a:r>
              <a:rPr lang="ru-RU" dirty="0"/>
              <a:t>- </a:t>
            </a:r>
            <a:r>
              <a:rPr dirty="0" err="1"/>
              <a:t>диабет</a:t>
            </a:r>
            <a:r>
              <a:rPr dirty="0"/>
              <a:t>;</a:t>
            </a:r>
          </a:p>
          <a:p>
            <a:pPr>
              <a:defRPr sz="1400"/>
            </a:pPr>
            <a:r>
              <a:rPr lang="ru-RU" dirty="0"/>
              <a:t>- </a:t>
            </a:r>
            <a:r>
              <a:rPr lang="bg-BG" dirty="0"/>
              <a:t>н</a:t>
            </a:r>
            <a:r>
              <a:rPr dirty="0" err="1"/>
              <a:t>арушени</a:t>
            </a:r>
            <a:r>
              <a:rPr lang="bg-BG" dirty="0"/>
              <a:t>я в</a:t>
            </a:r>
            <a:r>
              <a:rPr dirty="0"/>
              <a:t> </a:t>
            </a:r>
            <a:r>
              <a:rPr dirty="0" err="1"/>
              <a:t>опорно-двигателн</a:t>
            </a:r>
            <a:r>
              <a:rPr lang="bg-BG" dirty="0"/>
              <a:t>ата</a:t>
            </a:r>
            <a:r>
              <a:rPr dirty="0"/>
              <a:t> </a:t>
            </a:r>
            <a:r>
              <a:rPr dirty="0" err="1"/>
              <a:t>систем</a:t>
            </a:r>
            <a:r>
              <a:rPr lang="bg-BG" dirty="0"/>
              <a:t>а</a:t>
            </a:r>
            <a:r>
              <a:rPr dirty="0"/>
              <a:t> (</a:t>
            </a:r>
            <a:r>
              <a:rPr dirty="0" err="1"/>
              <a:t>особен</a:t>
            </a:r>
            <a:r>
              <a:rPr lang="bg-BG" dirty="0"/>
              <a:t>о</a:t>
            </a:r>
            <a:r>
              <a:rPr dirty="0"/>
              <a:t> </a:t>
            </a:r>
            <a:r>
              <a:rPr dirty="0" err="1"/>
              <a:t>остеоартрит</a:t>
            </a:r>
            <a:r>
              <a:rPr dirty="0"/>
              <a:t>);</a:t>
            </a:r>
          </a:p>
          <a:p>
            <a:pPr>
              <a:defRPr sz="1400"/>
            </a:pPr>
            <a:r>
              <a:rPr lang="ru-RU" dirty="0"/>
              <a:t>- </a:t>
            </a:r>
            <a:r>
              <a:rPr dirty="0" err="1"/>
              <a:t>онкологич</a:t>
            </a:r>
            <a:r>
              <a:rPr lang="bg-BG" dirty="0"/>
              <a:t>ни</a:t>
            </a:r>
            <a:r>
              <a:rPr dirty="0"/>
              <a:t> </a:t>
            </a:r>
            <a:r>
              <a:rPr dirty="0" err="1"/>
              <a:t>забол</a:t>
            </a:r>
            <a:r>
              <a:rPr lang="bg-BG" dirty="0"/>
              <a:t>я</a:t>
            </a:r>
            <a:r>
              <a:rPr dirty="0" err="1"/>
              <a:t>вани</a:t>
            </a:r>
            <a:r>
              <a:rPr lang="bg-BG" dirty="0"/>
              <a:t>я</a:t>
            </a:r>
            <a:r>
              <a:rPr dirty="0"/>
              <a:t> (в </a:t>
            </a:r>
            <a:r>
              <a:rPr lang="ru-RU" dirty="0" err="1"/>
              <a:t>частност</a:t>
            </a:r>
            <a:r>
              <a:rPr lang="ru-RU" dirty="0"/>
              <a:t>, рак на </a:t>
            </a:r>
            <a:r>
              <a:rPr lang="ru-RU" dirty="0" err="1"/>
              <a:t>ендометриума</a:t>
            </a:r>
            <a:r>
              <a:rPr dirty="0"/>
              <a:t>,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мл</a:t>
            </a:r>
            <a:r>
              <a:rPr lang="bg-BG" dirty="0"/>
              <a:t>е</a:t>
            </a:r>
            <a:r>
              <a:rPr dirty="0" err="1"/>
              <a:t>чн</a:t>
            </a:r>
            <a:r>
              <a:rPr lang="bg-BG" dirty="0" err="1"/>
              <a:t>ите</a:t>
            </a:r>
            <a:r>
              <a:rPr dirty="0"/>
              <a:t> </a:t>
            </a:r>
            <a:r>
              <a:rPr dirty="0" err="1"/>
              <a:t>жлез</a:t>
            </a:r>
            <a:r>
              <a:rPr lang="bg-BG" dirty="0"/>
              <a:t>и</a:t>
            </a:r>
            <a:r>
              <a:rPr dirty="0"/>
              <a:t>,</a:t>
            </a:r>
            <a:r>
              <a:rPr lang="bg-BG" dirty="0"/>
              <a:t> на</a:t>
            </a:r>
            <a:r>
              <a:rPr dirty="0"/>
              <a:t> я</a:t>
            </a:r>
            <a:r>
              <a:rPr lang="bg-BG" dirty="0"/>
              <a:t>й</a:t>
            </a:r>
            <a:r>
              <a:rPr dirty="0" err="1"/>
              <a:t>чни</a:t>
            </a:r>
            <a:r>
              <a:rPr lang="bg-BG" dirty="0"/>
              <a:t>ците</a:t>
            </a:r>
            <a:r>
              <a:rPr dirty="0"/>
              <a:t>,</a:t>
            </a:r>
            <a:r>
              <a:rPr lang="bg-BG" dirty="0"/>
              <a:t> простатата, черния дроб</a:t>
            </a:r>
            <a:r>
              <a:rPr dirty="0"/>
              <a:t>,</a:t>
            </a:r>
            <a:r>
              <a:rPr lang="bg-BG" dirty="0"/>
              <a:t> жлъчката, бъбреците и дебелото черво</a:t>
            </a:r>
            <a:r>
              <a:rPr dirty="0"/>
              <a:t>).</a:t>
            </a:r>
          </a:p>
          <a:p>
            <a:pPr>
              <a:defRPr sz="1400"/>
            </a:pPr>
            <a:endParaRPr lang="ru-RU" dirty="0"/>
          </a:p>
          <a:p>
            <a:pPr>
              <a:defRPr sz="1400"/>
            </a:pPr>
            <a:r>
              <a:rPr dirty="0" err="1"/>
              <a:t>Риск</a:t>
            </a:r>
            <a:r>
              <a:rPr lang="bg-BG" dirty="0" err="1"/>
              <a:t>ът</a:t>
            </a:r>
            <a:r>
              <a:rPr lang="bg-BG" dirty="0"/>
              <a:t> от тези</a:t>
            </a:r>
            <a:r>
              <a:rPr dirty="0"/>
              <a:t> </a:t>
            </a:r>
            <a:r>
              <a:rPr dirty="0" err="1"/>
              <a:t>неинфекцио</a:t>
            </a:r>
            <a:r>
              <a:rPr lang="bg-BG" dirty="0"/>
              <a:t>з</a:t>
            </a:r>
            <a:r>
              <a:rPr dirty="0"/>
              <a:t>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забол</a:t>
            </a:r>
            <a:r>
              <a:rPr lang="bg-BG" dirty="0"/>
              <a:t>я</a:t>
            </a:r>
            <a:r>
              <a:rPr dirty="0" err="1"/>
              <a:t>вани</a:t>
            </a:r>
            <a:r>
              <a:rPr lang="bg-BG" dirty="0"/>
              <a:t>я нараства с увеличаването на ИТМ</a:t>
            </a:r>
            <a:r>
              <a:rPr dirty="0"/>
              <a:t>.</a:t>
            </a:r>
          </a:p>
          <a:p>
            <a:pPr>
              <a:defRPr sz="1400"/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И</a:t>
            </a:r>
            <a:r>
              <a:rPr lang="bg-BG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з</a:t>
            </a: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точник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703200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lang="bg-BG" b="1" dirty="0"/>
              <a:t>Какво представлява </a:t>
            </a:r>
            <a:r>
              <a:rPr b="1" dirty="0" err="1"/>
              <a:t>ферментация</a:t>
            </a:r>
            <a:r>
              <a:rPr lang="bg-BG" b="1" dirty="0"/>
              <a:t>та на корите на цитрусите</a:t>
            </a:r>
            <a:r>
              <a:rPr b="1" dirty="0"/>
              <a:t>? 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lang="bg-BG" dirty="0"/>
              <a:t>Това са</a:t>
            </a:r>
            <a:r>
              <a:rPr dirty="0"/>
              <a:t> </a:t>
            </a:r>
            <a:r>
              <a:rPr dirty="0" err="1"/>
              <a:t>естествен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процес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lang="bg-BG" dirty="0"/>
              <a:t> протичат в корите на цитрусите</a:t>
            </a:r>
            <a:r>
              <a:rPr dirty="0"/>
              <a:t> </a:t>
            </a:r>
            <a:r>
              <a:rPr dirty="0" err="1"/>
              <a:t>под</a:t>
            </a:r>
            <a:r>
              <a:rPr dirty="0"/>
              <a:t> в</a:t>
            </a:r>
            <a:r>
              <a:rPr lang="bg-BG" dirty="0"/>
              <a:t>ъ</a:t>
            </a:r>
            <a:r>
              <a:rPr dirty="0" err="1"/>
              <a:t>здействие</a:t>
            </a:r>
            <a:r>
              <a:rPr lang="bg-BG" dirty="0"/>
              <a:t>то на</a:t>
            </a:r>
            <a:r>
              <a:rPr dirty="0"/>
              <a:t> </a:t>
            </a:r>
            <a:r>
              <a:rPr dirty="0" err="1"/>
              <a:t>кислород</a:t>
            </a:r>
            <a:r>
              <a:rPr dirty="0"/>
              <a:t>, </a:t>
            </a:r>
            <a:r>
              <a:rPr dirty="0" err="1"/>
              <a:t>температур</a:t>
            </a:r>
            <a:r>
              <a:rPr lang="bg-BG" dirty="0"/>
              <a:t>а</a:t>
            </a:r>
            <a:r>
              <a:rPr dirty="0"/>
              <a:t>, </a:t>
            </a:r>
            <a:r>
              <a:rPr dirty="0" err="1"/>
              <a:t>влаг</a:t>
            </a:r>
            <a:r>
              <a:rPr lang="bg-BG" dirty="0"/>
              <a:t>а</a:t>
            </a:r>
            <a:r>
              <a:rPr dirty="0"/>
              <a:t> и </a:t>
            </a:r>
            <a:r>
              <a:rPr dirty="0" err="1"/>
              <a:t>механич</a:t>
            </a:r>
            <a:r>
              <a:rPr lang="bg-BG" dirty="0"/>
              <a:t>ни</a:t>
            </a:r>
            <a:r>
              <a:rPr dirty="0"/>
              <a:t> </a:t>
            </a:r>
            <a:r>
              <a:rPr dirty="0" err="1"/>
              <a:t>манипул</a:t>
            </a:r>
            <a:r>
              <a:rPr lang="bg-BG" dirty="0"/>
              <a:t>а</a:t>
            </a:r>
            <a:r>
              <a:rPr dirty="0" err="1"/>
              <a:t>ци</a:t>
            </a:r>
            <a:r>
              <a:rPr lang="bg-BG" dirty="0"/>
              <a:t>и</a:t>
            </a:r>
            <a:r>
              <a:rPr dirty="0"/>
              <a:t> (</a:t>
            </a:r>
            <a:r>
              <a:rPr dirty="0" err="1"/>
              <a:t>например</a:t>
            </a:r>
            <a:r>
              <a:rPr dirty="0"/>
              <a:t> </a:t>
            </a:r>
            <a:r>
              <a:rPr lang="bg-BG" dirty="0"/>
              <a:t>смилане, триене</a:t>
            </a:r>
            <a:r>
              <a:rPr dirty="0"/>
              <a:t>). В </a:t>
            </a:r>
            <a:r>
              <a:rPr dirty="0" err="1"/>
              <a:t>процес</a:t>
            </a:r>
            <a:r>
              <a:rPr lang="bg-BG" dirty="0"/>
              <a:t>а на</a:t>
            </a:r>
            <a:r>
              <a:rPr dirty="0"/>
              <a:t> </a:t>
            </a:r>
            <a:r>
              <a:rPr dirty="0" err="1"/>
              <a:t>ферментаци</a:t>
            </a:r>
            <a:r>
              <a:rPr lang="bg-BG" dirty="0"/>
              <a:t>я в корите на цитрусите </a:t>
            </a:r>
            <a:r>
              <a:rPr dirty="0" err="1"/>
              <a:t>значително</a:t>
            </a:r>
            <a:r>
              <a:rPr lang="bg-BG" dirty="0"/>
              <a:t> се</a:t>
            </a:r>
            <a:r>
              <a:rPr dirty="0"/>
              <a:t> </a:t>
            </a:r>
            <a:r>
              <a:rPr dirty="0" err="1"/>
              <a:t>пов</a:t>
            </a:r>
            <a:r>
              <a:rPr lang="bg-BG" dirty="0"/>
              <a:t>и</a:t>
            </a:r>
            <a:r>
              <a:rPr dirty="0" err="1"/>
              <a:t>ша</a:t>
            </a:r>
            <a:r>
              <a:rPr lang="bg-BG" dirty="0"/>
              <a:t>ва</a:t>
            </a:r>
            <a:r>
              <a:rPr dirty="0"/>
              <a:t> </a:t>
            </a:r>
            <a:r>
              <a:rPr dirty="0" err="1"/>
              <a:t>концентрация</a:t>
            </a:r>
            <a:r>
              <a:rPr lang="bg-BG" dirty="0"/>
              <a:t>та</a:t>
            </a:r>
            <a:r>
              <a:rPr dirty="0"/>
              <a:t> ( 9</a:t>
            </a:r>
            <a:r>
              <a:rPr lang="bg-BG" dirty="0"/>
              <a:t> пъти</a:t>
            </a:r>
            <a:r>
              <a:rPr dirty="0"/>
              <a:t>)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биофлавоноида</a:t>
            </a:r>
            <a:r>
              <a:rPr dirty="0"/>
              <a:t> </a:t>
            </a:r>
            <a:r>
              <a:rPr dirty="0" err="1"/>
              <a:t>нобилетин</a:t>
            </a:r>
            <a:r>
              <a:rPr lang="bg-BG" dirty="0"/>
              <a:t> и се</a:t>
            </a:r>
            <a:r>
              <a:rPr lang="ru-RU" baseline="0" dirty="0"/>
              <a:t> </a:t>
            </a:r>
            <a:r>
              <a:rPr lang="ru-RU" dirty="0" err="1"/>
              <a:t>образува</a:t>
            </a:r>
            <a:r>
              <a:rPr lang="ru-RU" baseline="0" dirty="0"/>
              <a:t> </a:t>
            </a:r>
            <a:r>
              <a:rPr dirty="0"/>
              <a:t>3-метоксинобилетин, </a:t>
            </a:r>
            <a:r>
              <a:rPr lang="ru-RU" dirty="0" err="1"/>
              <a:t>който</a:t>
            </a:r>
            <a:r>
              <a:rPr lang="ru-RU" dirty="0"/>
              <a:t> не се </a:t>
            </a:r>
            <a:r>
              <a:rPr lang="ru-RU" dirty="0" err="1"/>
              <a:t>съдържа</a:t>
            </a:r>
            <a:r>
              <a:rPr lang="ru-RU" dirty="0"/>
              <a:t> в корите на </a:t>
            </a:r>
            <a:r>
              <a:rPr lang="ru-RU" dirty="0" err="1"/>
              <a:t>пресните</a:t>
            </a:r>
            <a:r>
              <a:rPr lang="ru-RU" dirty="0"/>
              <a:t> </a:t>
            </a:r>
            <a:r>
              <a:rPr lang="ru-RU" dirty="0" err="1"/>
              <a:t>цитруси</a:t>
            </a:r>
            <a:r>
              <a:rPr dirty="0"/>
              <a:t>. 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dirty="0" err="1"/>
              <a:t>Данн</a:t>
            </a:r>
            <a:r>
              <a:rPr lang="bg-BG" dirty="0"/>
              <a:t>и от</a:t>
            </a:r>
            <a:r>
              <a:rPr dirty="0"/>
              <a:t> </a:t>
            </a:r>
            <a:r>
              <a:rPr dirty="0" err="1"/>
              <a:t>техническ</a:t>
            </a:r>
            <a:r>
              <a:rPr lang="bg-BG" dirty="0" err="1"/>
              <a:t>ия</a:t>
            </a:r>
            <a:r>
              <a:rPr dirty="0"/>
              <a:t> </a:t>
            </a:r>
            <a:r>
              <a:rPr dirty="0" err="1"/>
              <a:t>отчет</a:t>
            </a:r>
            <a:r>
              <a:rPr lang="bg-BG" dirty="0"/>
              <a:t> от проведеното изследване</a:t>
            </a:r>
            <a:r>
              <a:rPr dirty="0"/>
              <a:t> в </a:t>
            </a:r>
            <a:r>
              <a:rPr dirty="0" err="1"/>
              <a:t>лаборатори</a:t>
            </a:r>
            <a:r>
              <a:rPr lang="bg-BG" dirty="0"/>
              <a:t>ята на</a:t>
            </a:r>
            <a:r>
              <a:rPr dirty="0"/>
              <a:t> </a:t>
            </a:r>
            <a:r>
              <a:rPr dirty="0" err="1"/>
              <a:t>компани</a:t>
            </a:r>
            <a:r>
              <a:rPr lang="bg-BG" dirty="0"/>
              <a:t>ята</a:t>
            </a:r>
            <a:r>
              <a:rPr dirty="0"/>
              <a:t>-</a:t>
            </a:r>
            <a:r>
              <a:rPr dirty="0" err="1"/>
              <a:t>производител</a:t>
            </a:r>
            <a:r>
              <a:rPr dirty="0"/>
              <a:t>. 2018 год.</a:t>
            </a:r>
          </a:p>
        </p:txBody>
      </p:sp>
    </p:spTree>
    <p:extLst>
      <p:ext uri="{BB962C8B-B14F-4D97-AF65-F5344CB8AC3E}">
        <p14:creationId xmlns:p14="http://schemas.microsoft.com/office/powerpoint/2010/main" val="528175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lang="bg-BG" dirty="0"/>
              <a:t>Е</a:t>
            </a:r>
            <a:r>
              <a:rPr dirty="0" err="1"/>
              <a:t>кстракт</a:t>
            </a:r>
            <a:r>
              <a:rPr lang="bg-BG" dirty="0" err="1"/>
              <a:t>ът</a:t>
            </a:r>
            <a:r>
              <a:rPr lang="bg-BG" dirty="0"/>
              <a:t> от зърна зелено кафе съдържа </a:t>
            </a:r>
            <a:r>
              <a:rPr dirty="0" err="1"/>
              <a:t>хлорогенов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кис</a:t>
            </a:r>
            <a:r>
              <a:rPr lang="bg-BG" dirty="0"/>
              <a:t>е</a:t>
            </a:r>
            <a:r>
              <a:rPr dirty="0"/>
              <a:t>л</a:t>
            </a:r>
            <a:r>
              <a:rPr lang="bg-BG" dirty="0" err="1"/>
              <a:t>ина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я</a:t>
            </a:r>
            <a:r>
              <a:rPr dirty="0" err="1"/>
              <a:t>то</a:t>
            </a:r>
            <a:r>
              <a:rPr lang="bg-BG" dirty="0"/>
              <a:t> засилва разграждането на мазнините и помага за регулиране нивото на глюкоза в кръвта</a:t>
            </a:r>
            <a:r>
              <a:rPr dirty="0"/>
              <a:t>. </a:t>
            </a:r>
          </a:p>
          <a:p>
            <a:pPr>
              <a:defRPr sz="1400"/>
            </a:pPr>
            <a:r>
              <a:rPr dirty="0" err="1"/>
              <a:t>Хром</a:t>
            </a:r>
            <a:r>
              <a:rPr lang="bg-BG" dirty="0" err="1"/>
              <a:t>ът</a:t>
            </a:r>
            <a:r>
              <a:rPr lang="bg-BG" dirty="0"/>
              <a:t> в състава на зелените зърна кафе помага за контролиране на апетита и намаляване чувството за глад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9429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bg-BG" dirty="0"/>
              <a:t>Е</a:t>
            </a:r>
            <a:r>
              <a:rPr dirty="0" err="1"/>
              <a:t>кстракт</a:t>
            </a:r>
            <a:r>
              <a:rPr lang="bg-BG" dirty="0" err="1"/>
              <a:t>ът</a:t>
            </a:r>
            <a:r>
              <a:rPr lang="bg-BG" dirty="0"/>
              <a:t> от листа зелен чай е богат на</a:t>
            </a:r>
            <a:r>
              <a:rPr dirty="0"/>
              <a:t> </a:t>
            </a:r>
            <a:r>
              <a:rPr dirty="0" err="1"/>
              <a:t>полифеноли</a:t>
            </a:r>
            <a:r>
              <a:rPr dirty="0"/>
              <a:t> — </a:t>
            </a:r>
            <a:r>
              <a:rPr dirty="0" err="1"/>
              <a:t>мощни</a:t>
            </a:r>
            <a:r>
              <a:rPr dirty="0"/>
              <a:t> </a:t>
            </a:r>
            <a:r>
              <a:rPr dirty="0" err="1"/>
              <a:t>растителни</a:t>
            </a:r>
            <a:r>
              <a:rPr dirty="0"/>
              <a:t> </a:t>
            </a:r>
            <a:r>
              <a:rPr dirty="0" err="1"/>
              <a:t>антиоксиданти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защи</a:t>
            </a:r>
            <a:r>
              <a:rPr lang="bg-BG" dirty="0" err="1"/>
              <a:t>тават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ранно</a:t>
            </a:r>
            <a:r>
              <a:rPr dirty="0"/>
              <a:t> </a:t>
            </a:r>
            <a:r>
              <a:rPr dirty="0" err="1"/>
              <a:t>старе</a:t>
            </a:r>
            <a:r>
              <a:rPr lang="bg-BG" dirty="0"/>
              <a:t>е</a:t>
            </a:r>
            <a:r>
              <a:rPr dirty="0"/>
              <a:t>н</a:t>
            </a:r>
            <a:r>
              <a:rPr lang="bg-BG" dirty="0"/>
              <a:t>е</a:t>
            </a:r>
            <a:r>
              <a:rPr dirty="0"/>
              <a:t>, </a:t>
            </a:r>
            <a:r>
              <a:rPr dirty="0" err="1"/>
              <a:t>укреп</a:t>
            </a:r>
            <a:r>
              <a:rPr lang="bg-BG" dirty="0"/>
              <a:t>ват съдовете</a:t>
            </a:r>
            <a:r>
              <a:rPr dirty="0"/>
              <a:t>, </a:t>
            </a:r>
            <a:r>
              <a:rPr dirty="0" err="1"/>
              <a:t>стимулир</a:t>
            </a:r>
            <a:r>
              <a:rPr lang="bg-BG" dirty="0"/>
              <a:t>а</a:t>
            </a:r>
            <a:r>
              <a:rPr dirty="0"/>
              <a:t>т </a:t>
            </a:r>
            <a:r>
              <a:rPr dirty="0" err="1"/>
              <a:t>ра</a:t>
            </a:r>
            <a:r>
              <a:rPr lang="bg-BG" dirty="0" err="1"/>
              <a:t>зграждането</a:t>
            </a:r>
            <a:r>
              <a:rPr lang="bg-BG" dirty="0"/>
              <a:t> на мазнините и ускоряват обмяната на веществата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5983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47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" name="Shape 4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b="1" dirty="0"/>
              <a:t>Нони (Morinda Citriflora) </a:t>
            </a:r>
            <a:r>
              <a:rPr lang="bg-BG" b="1" dirty="0"/>
              <a:t>– </a:t>
            </a:r>
            <a:r>
              <a:rPr lang="bg-BG" b="0" dirty="0"/>
              <a:t>този плод е наричан още</a:t>
            </a:r>
            <a:r>
              <a:rPr b="0" dirty="0"/>
              <a:t> </a:t>
            </a:r>
            <a:r>
              <a:rPr lang="bg-BG" b="0" dirty="0"/>
              <a:t>„ кралицата на плодовете</a:t>
            </a:r>
            <a:r>
              <a:rPr dirty="0"/>
              <a:t>”.</a:t>
            </a:r>
            <a:r>
              <a:rPr lang="bg-BG" dirty="0"/>
              <a:t> Той е широко разпространен на Хаваите</a:t>
            </a:r>
            <a:r>
              <a:rPr dirty="0"/>
              <a:t>, </a:t>
            </a:r>
            <a:r>
              <a:rPr dirty="0" err="1"/>
              <a:t>южн</a:t>
            </a:r>
            <a:r>
              <a:rPr lang="bg-BG" dirty="0"/>
              <a:t>ата</a:t>
            </a:r>
            <a:r>
              <a:rPr dirty="0"/>
              <a:t> </a:t>
            </a:r>
            <a:r>
              <a:rPr dirty="0" err="1"/>
              <a:t>част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Тих</a:t>
            </a:r>
            <a:r>
              <a:rPr lang="bg-BG" dirty="0" err="1"/>
              <a:t>ия</a:t>
            </a:r>
            <a:r>
              <a:rPr lang="bg-BG" dirty="0"/>
              <a:t> </a:t>
            </a:r>
            <a:r>
              <a:rPr dirty="0" err="1"/>
              <a:t>океан</a:t>
            </a:r>
            <a:r>
              <a:rPr dirty="0"/>
              <a:t>, </a:t>
            </a:r>
            <a:r>
              <a:rPr dirty="0" err="1"/>
              <a:t>Инди</a:t>
            </a:r>
            <a:r>
              <a:rPr lang="bg-BG" dirty="0"/>
              <a:t>я</a:t>
            </a:r>
            <a:r>
              <a:rPr dirty="0"/>
              <a:t>, </a:t>
            </a:r>
            <a:r>
              <a:rPr dirty="0" err="1"/>
              <a:t>Юго</a:t>
            </a:r>
            <a:r>
              <a:rPr lang="bg-BG" dirty="0"/>
              <a:t>източна Азия</a:t>
            </a:r>
            <a:r>
              <a:rPr dirty="0"/>
              <a:t> и</a:t>
            </a:r>
            <a:r>
              <a:rPr lang="bg-BG" dirty="0"/>
              <a:t> в</a:t>
            </a:r>
            <a:r>
              <a:rPr dirty="0"/>
              <a:t> </a:t>
            </a:r>
            <a:r>
              <a:rPr dirty="0" err="1"/>
              <a:t>тропически</a:t>
            </a:r>
            <a:r>
              <a:rPr lang="bg-BG" dirty="0"/>
              <a:t>те</a:t>
            </a:r>
            <a:r>
              <a:rPr dirty="0"/>
              <a:t> </a:t>
            </a:r>
            <a:r>
              <a:rPr dirty="0" err="1"/>
              <a:t>стран</a:t>
            </a:r>
            <a:r>
              <a:rPr lang="bg-BG" dirty="0"/>
              <a:t>и до Екватора</a:t>
            </a:r>
            <a:r>
              <a:rPr dirty="0"/>
              <a:t>. </a:t>
            </a:r>
            <a:r>
              <a:rPr lang="bg-BG" dirty="0"/>
              <a:t>Плодовете за нашия сок </a:t>
            </a:r>
            <a:r>
              <a:rPr lang="bg-BG" dirty="0" err="1"/>
              <a:t>Нони</a:t>
            </a:r>
            <a:r>
              <a:rPr lang="bg-BG" dirty="0"/>
              <a:t> произхождат от Хаваите</a:t>
            </a:r>
            <a:r>
              <a:rPr dirty="0"/>
              <a:t>.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Сок</a:t>
            </a:r>
            <a:r>
              <a:rPr lang="bg-BG"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ът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нони</a:t>
            </a:r>
            <a:r>
              <a:rPr dirty="0"/>
              <a:t> </a:t>
            </a:r>
            <a:r>
              <a:rPr lang="bg-BG" dirty="0"/>
              <a:t>е из</a:t>
            </a:r>
            <a:r>
              <a:rPr dirty="0" err="1"/>
              <a:t>вестен</a:t>
            </a:r>
            <a:r>
              <a:rPr dirty="0"/>
              <a:t> </a:t>
            </a:r>
            <a:r>
              <a:rPr lang="bg-BG" dirty="0"/>
              <a:t>с </a:t>
            </a:r>
            <a:r>
              <a:rPr dirty="0"/>
              <a:t>в</a:t>
            </a:r>
            <a:r>
              <a:rPr lang="bg-BG" dirty="0"/>
              <a:t>и</a:t>
            </a:r>
            <a:r>
              <a:rPr dirty="0" err="1"/>
              <a:t>сок</a:t>
            </a:r>
            <a:r>
              <a:rPr lang="bg-BG" dirty="0" err="1"/>
              <a:t>ото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/>
              <a:t>д</a:t>
            </a:r>
            <a:r>
              <a:rPr lang="bg-BG" dirty="0"/>
              <a:t>ъ</a:t>
            </a:r>
            <a:r>
              <a:rPr dirty="0" err="1"/>
              <a:t>ржание</a:t>
            </a:r>
            <a:r>
              <a:rPr lang="bg-BG" dirty="0"/>
              <a:t> на</a:t>
            </a:r>
            <a:r>
              <a:rPr dirty="0"/>
              <a:t> </a:t>
            </a: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антиоксидант</a:t>
            </a:r>
            <a:r>
              <a:rPr lang="bg-BG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и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.</a:t>
            </a:r>
          </a:p>
          <a:p>
            <a:pPr>
              <a:defRPr sz="1400"/>
            </a:pPr>
            <a:r>
              <a:rPr dirty="0" err="1"/>
              <a:t>Антиоксидант</a:t>
            </a:r>
            <a:r>
              <a:rPr lang="bg-BG" dirty="0" err="1"/>
              <a:t>ите</a:t>
            </a:r>
            <a:r>
              <a:rPr lang="bg-BG" dirty="0"/>
              <a:t> предотвратяват уврежданията на клетките</a:t>
            </a:r>
            <a:r>
              <a:rPr dirty="0"/>
              <a:t>,</a:t>
            </a:r>
            <a:r>
              <a:rPr lang="bg-BG" dirty="0"/>
              <a:t> предизвикани от въздействието на свободните радикали</a:t>
            </a:r>
            <a:r>
              <a:rPr dirty="0"/>
              <a:t>.</a:t>
            </a:r>
            <a:r>
              <a:rPr lang="bg-BG" dirty="0"/>
              <a:t> За поддържане на здравето на</a:t>
            </a:r>
            <a:r>
              <a:rPr dirty="0"/>
              <a:t> </a:t>
            </a:r>
            <a:r>
              <a:rPr dirty="0" err="1"/>
              <a:t>наш</a:t>
            </a:r>
            <a:r>
              <a:rPr lang="bg-BG" dirty="0" err="1"/>
              <a:t>ия</a:t>
            </a:r>
            <a:r>
              <a:rPr dirty="0"/>
              <a:t> </a:t>
            </a:r>
            <a:r>
              <a:rPr dirty="0" err="1"/>
              <a:t>организ</a:t>
            </a:r>
            <a:r>
              <a:rPr lang="bg-BG" dirty="0"/>
              <a:t>ъ</a:t>
            </a:r>
            <a:r>
              <a:rPr dirty="0"/>
              <a:t>м</a:t>
            </a:r>
            <a:r>
              <a:rPr lang="bg-BG" dirty="0"/>
              <a:t> са му необходими здрав баланс на </a:t>
            </a:r>
            <a:r>
              <a:rPr dirty="0" err="1"/>
              <a:t>антиоксидант</a:t>
            </a:r>
            <a:r>
              <a:rPr lang="bg-BG" dirty="0"/>
              <a:t>и</a:t>
            </a:r>
            <a:r>
              <a:rPr dirty="0"/>
              <a:t> и </a:t>
            </a:r>
            <a:r>
              <a:rPr dirty="0" err="1"/>
              <a:t>свободн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радикал</a:t>
            </a:r>
            <a:r>
              <a:rPr lang="bg-BG" dirty="0"/>
              <a:t>и</a:t>
            </a:r>
            <a:r>
              <a:rPr dirty="0"/>
              <a:t>.</a:t>
            </a:r>
          </a:p>
          <a:p>
            <a:pPr>
              <a:defRPr sz="1400"/>
            </a:pPr>
            <a:r>
              <a:rPr lang="bg-BG" dirty="0"/>
              <a:t>Основни </a:t>
            </a:r>
            <a:r>
              <a:rPr dirty="0" err="1"/>
              <a:t>антиоксидант</a:t>
            </a:r>
            <a:r>
              <a:rPr lang="bg-BG" dirty="0"/>
              <a:t>и в</a:t>
            </a:r>
            <a:r>
              <a:rPr dirty="0"/>
              <a:t> </a:t>
            </a:r>
            <a:r>
              <a:rPr dirty="0" err="1"/>
              <a:t>сок</a:t>
            </a:r>
            <a:r>
              <a:rPr lang="bg-BG" dirty="0"/>
              <a:t>а от</a:t>
            </a:r>
            <a:r>
              <a:rPr dirty="0"/>
              <a:t> </a:t>
            </a:r>
            <a:r>
              <a:rPr dirty="0" err="1"/>
              <a:t>нони</a:t>
            </a:r>
            <a:r>
              <a:rPr dirty="0"/>
              <a:t> </a:t>
            </a:r>
            <a:r>
              <a:rPr lang="bg-BG" dirty="0"/>
              <a:t>са</a:t>
            </a:r>
            <a:r>
              <a:rPr dirty="0"/>
              <a:t> </a:t>
            </a: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бета-карот</a:t>
            </a:r>
            <a:r>
              <a:rPr lang="bg-BG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е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н</a:t>
            </a:r>
            <a:r>
              <a:rPr dirty="0"/>
              <a:t>, </a:t>
            </a:r>
            <a:r>
              <a:rPr dirty="0" err="1"/>
              <a:t>иридоид</a:t>
            </a:r>
            <a:r>
              <a:rPr lang="bg-BG" dirty="0"/>
              <a:t>и</a:t>
            </a:r>
            <a:r>
              <a:rPr dirty="0"/>
              <a:t>,</a:t>
            </a:r>
            <a:r>
              <a:rPr lang="bg-BG" dirty="0"/>
              <a:t> както и</a:t>
            </a:r>
            <a:r>
              <a:rPr dirty="0"/>
              <a:t> </a:t>
            </a: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витамин</a:t>
            </a:r>
            <a:r>
              <a:rPr lang="bg-BG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и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 С</a:t>
            </a:r>
            <a:r>
              <a:rPr dirty="0"/>
              <a:t> и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Е.</a:t>
            </a:r>
          </a:p>
        </p:txBody>
      </p:sp>
    </p:spTree>
    <p:extLst>
      <p:ext uri="{BB962C8B-B14F-4D97-AF65-F5344CB8AC3E}">
        <p14:creationId xmlns:p14="http://schemas.microsoft.com/office/powerpoint/2010/main" val="1807749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9" name="Shape 4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b="1" dirty="0" err="1"/>
              <a:t>Опасн</a:t>
            </a:r>
            <a:r>
              <a:rPr lang="bg-BG" b="1" dirty="0"/>
              <a:t>и вещества, изгарящи мазнините</a:t>
            </a:r>
            <a:r>
              <a:rPr lang="ru-RU" b="1" dirty="0"/>
              <a:t>:</a:t>
            </a:r>
            <a:br>
              <a:rPr lang="ru-RU" b="1" dirty="0"/>
            </a:br>
            <a:endParaRPr b="1" dirty="0"/>
          </a:p>
          <a:p>
            <a:pPr>
              <a:defRPr sz="1400"/>
            </a:pPr>
            <a:r>
              <a:rPr lang="ru-RU" b="1" dirty="0"/>
              <a:t>- </a:t>
            </a:r>
            <a:r>
              <a:rPr b="1" dirty="0" err="1"/>
              <a:t>Диурети</a:t>
            </a:r>
            <a:r>
              <a:rPr lang="bg-BG" b="1" dirty="0"/>
              <a:t>ците</a:t>
            </a:r>
            <a:r>
              <a:rPr b="1" dirty="0"/>
              <a:t> </a:t>
            </a:r>
            <a:r>
              <a:rPr lang="bg-BG" b="0" dirty="0"/>
              <a:t>извеждат активно течностите от организма и заедно с тях важния електролит калий</a:t>
            </a:r>
            <a:r>
              <a:rPr dirty="0"/>
              <a:t>. </a:t>
            </a:r>
            <a:r>
              <a:rPr dirty="0" err="1"/>
              <a:t>При</a:t>
            </a:r>
            <a:r>
              <a:rPr lang="bg-BG" dirty="0"/>
              <a:t>е</a:t>
            </a:r>
            <a:r>
              <a:rPr dirty="0"/>
              <a:t>м</a:t>
            </a:r>
            <a:r>
              <a:rPr lang="bg-BG" dirty="0" err="1"/>
              <a:t>ът</a:t>
            </a:r>
            <a:r>
              <a:rPr lang="bg-BG" dirty="0"/>
              <a:t> на такива</a:t>
            </a:r>
            <a:r>
              <a:rPr dirty="0"/>
              <a:t> </a:t>
            </a:r>
            <a:r>
              <a:rPr dirty="0" err="1"/>
              <a:t>препарат</a:t>
            </a:r>
            <a:r>
              <a:rPr lang="bg-BG" dirty="0"/>
              <a:t>и води до</a:t>
            </a:r>
            <a:r>
              <a:rPr dirty="0"/>
              <a:t> </a:t>
            </a:r>
            <a:r>
              <a:rPr b="1" dirty="0" err="1"/>
              <a:t>обезво</a:t>
            </a:r>
            <a:r>
              <a:rPr lang="bg-BG" b="1" dirty="0" err="1"/>
              <a:t>дняване</a:t>
            </a:r>
            <a:r>
              <a:rPr b="1" dirty="0"/>
              <a:t>,</a:t>
            </a:r>
            <a:r>
              <a:rPr lang="bg-BG" b="1" dirty="0"/>
              <a:t> проблеми в работата на бъбреците, сърцето и нервната система, депресии, рязко спадане на кръвното налягане</a:t>
            </a:r>
            <a:r>
              <a:rPr b="1" dirty="0"/>
              <a:t>.</a:t>
            </a:r>
          </a:p>
          <a:p>
            <a:pPr>
              <a:defRPr sz="1400"/>
            </a:pPr>
            <a:endParaRPr lang="ru-RU" dirty="0"/>
          </a:p>
          <a:p>
            <a:pPr>
              <a:defRPr sz="1400"/>
            </a:pPr>
            <a:r>
              <a:rPr lang="ru-RU" b="1" dirty="0"/>
              <a:t>- </a:t>
            </a:r>
            <a:r>
              <a:rPr b="1" dirty="0" err="1"/>
              <a:t>Препарат</a:t>
            </a:r>
            <a:r>
              <a:rPr lang="bg-BG" b="1" dirty="0"/>
              <a:t>и на</a:t>
            </a:r>
            <a:r>
              <a:rPr b="1" dirty="0"/>
              <a:t> </a:t>
            </a:r>
            <a:r>
              <a:rPr b="1" dirty="0" err="1"/>
              <a:t>основ</a:t>
            </a:r>
            <a:r>
              <a:rPr lang="bg-BG" b="1" dirty="0"/>
              <a:t>ата на</a:t>
            </a:r>
            <a:r>
              <a:rPr b="1" dirty="0"/>
              <a:t> </a:t>
            </a:r>
            <a:r>
              <a:rPr b="1" dirty="0" err="1"/>
              <a:t>стероидн</a:t>
            </a:r>
            <a:r>
              <a:rPr lang="bg-BG" b="1" dirty="0"/>
              <a:t>и</a:t>
            </a:r>
            <a:r>
              <a:rPr b="1" dirty="0"/>
              <a:t> </a:t>
            </a:r>
            <a:r>
              <a:rPr lang="bg-BG" b="1" dirty="0"/>
              <a:t>х</a:t>
            </a:r>
            <a:r>
              <a:rPr b="1" dirty="0" err="1"/>
              <a:t>ормон</a:t>
            </a:r>
            <a:r>
              <a:rPr lang="bg-BG" b="1" dirty="0"/>
              <a:t>и</a:t>
            </a:r>
            <a:r>
              <a:rPr b="1" dirty="0"/>
              <a:t> </a:t>
            </a:r>
            <a:r>
              <a:rPr lang="bg-BG" b="1" dirty="0"/>
              <a:t>- </a:t>
            </a:r>
            <a:r>
              <a:rPr dirty="0" err="1"/>
              <a:t>да</a:t>
            </a:r>
            <a:r>
              <a:rPr lang="bg-BG" dirty="0"/>
              <a:t>ва</a:t>
            </a:r>
            <a:r>
              <a:rPr dirty="0"/>
              <a:t>т б</a:t>
            </a:r>
            <a:r>
              <a:rPr lang="bg-BG" dirty="0"/>
              <a:t>ъ</a:t>
            </a:r>
            <a:r>
              <a:rPr dirty="0"/>
              <a:t>р</a:t>
            </a:r>
            <a:r>
              <a:rPr lang="bg-BG" dirty="0"/>
              <a:t>з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фект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при</a:t>
            </a:r>
            <a:r>
              <a:rPr lang="bg-BG" dirty="0"/>
              <a:t>е</a:t>
            </a:r>
            <a:r>
              <a:rPr dirty="0"/>
              <a:t>м</a:t>
            </a:r>
            <a:r>
              <a:rPr lang="bg-BG" dirty="0" err="1"/>
              <a:t>ането</a:t>
            </a:r>
            <a:r>
              <a:rPr lang="bg-BG" dirty="0"/>
              <a:t> им е съпроводено с</a:t>
            </a:r>
            <a:r>
              <a:rPr dirty="0"/>
              <a:t> в</a:t>
            </a:r>
            <a:r>
              <a:rPr lang="bg-BG" dirty="0"/>
              <a:t>и</a:t>
            </a:r>
            <a:r>
              <a:rPr dirty="0" err="1"/>
              <a:t>соки</a:t>
            </a:r>
            <a:r>
              <a:rPr dirty="0"/>
              <a:t> </a:t>
            </a:r>
            <a:r>
              <a:rPr dirty="0" err="1"/>
              <a:t>медицински</a:t>
            </a:r>
            <a:r>
              <a:rPr dirty="0"/>
              <a:t> </a:t>
            </a:r>
            <a:r>
              <a:rPr dirty="0" err="1"/>
              <a:t>риск</a:t>
            </a:r>
            <a:r>
              <a:rPr lang="bg-BG" dirty="0" err="1"/>
              <a:t>ове</a:t>
            </a:r>
            <a:r>
              <a:rPr dirty="0"/>
              <a:t> и </a:t>
            </a:r>
            <a:r>
              <a:rPr dirty="0" err="1"/>
              <a:t>нарушение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закона</a:t>
            </a:r>
            <a:r>
              <a:rPr dirty="0"/>
              <a:t>.</a:t>
            </a:r>
            <a:r>
              <a:rPr lang="bg-BG" dirty="0"/>
              <a:t> По отношение на здравето те могат да причинят </a:t>
            </a:r>
            <a:r>
              <a:rPr b="1" dirty="0" err="1"/>
              <a:t>необратими</a:t>
            </a:r>
            <a:r>
              <a:rPr b="1" dirty="0"/>
              <a:t> </a:t>
            </a:r>
            <a:r>
              <a:rPr b="1" dirty="0" err="1"/>
              <a:t>психически</a:t>
            </a:r>
            <a:r>
              <a:rPr b="1" dirty="0"/>
              <a:t> </a:t>
            </a:r>
            <a:r>
              <a:rPr b="1" dirty="0" err="1"/>
              <a:t>нарушения</a:t>
            </a:r>
            <a:r>
              <a:rPr b="1" dirty="0"/>
              <a:t>,</a:t>
            </a:r>
            <a:r>
              <a:rPr lang="bg-BG" b="1" dirty="0"/>
              <a:t> проблеми в работата на бъбреците и черния дроб</a:t>
            </a:r>
            <a:r>
              <a:rPr b="1" dirty="0"/>
              <a:t>, </a:t>
            </a:r>
            <a:r>
              <a:rPr b="1" dirty="0" err="1"/>
              <a:t>наруш</a:t>
            </a:r>
            <a:r>
              <a:rPr lang="bg-BG" b="1" dirty="0" err="1"/>
              <a:t>аване</a:t>
            </a:r>
            <a:r>
              <a:rPr lang="bg-BG" b="1" dirty="0"/>
              <a:t> на</a:t>
            </a:r>
            <a:r>
              <a:rPr b="1" dirty="0"/>
              <a:t> </a:t>
            </a:r>
            <a:r>
              <a:rPr b="1" dirty="0" err="1"/>
              <a:t>полов</a:t>
            </a:r>
            <a:r>
              <a:rPr lang="bg-BG" b="1" dirty="0" err="1"/>
              <a:t>ите</a:t>
            </a:r>
            <a:r>
              <a:rPr b="1" dirty="0"/>
              <a:t> </a:t>
            </a:r>
            <a:r>
              <a:rPr b="1" dirty="0" err="1"/>
              <a:t>функци</a:t>
            </a:r>
            <a:r>
              <a:rPr lang="bg-BG" b="1" dirty="0"/>
              <a:t>и</a:t>
            </a:r>
            <a:r>
              <a:rPr b="1" dirty="0"/>
              <a:t> и </a:t>
            </a:r>
            <a:r>
              <a:rPr b="1" dirty="0" err="1"/>
              <a:t>бе</a:t>
            </a:r>
            <a:r>
              <a:rPr lang="bg-BG" b="1" dirty="0"/>
              <a:t>з</a:t>
            </a:r>
            <a:r>
              <a:rPr b="1" dirty="0" err="1"/>
              <a:t>плодие</a:t>
            </a:r>
            <a:r>
              <a:rPr lang="bg-BG" b="1" dirty="0"/>
              <a:t> при жени и мъже</a:t>
            </a:r>
            <a:r>
              <a:rPr b="1" dirty="0"/>
              <a:t>, </a:t>
            </a:r>
            <a:r>
              <a:rPr b="1" dirty="0" err="1"/>
              <a:t>проблеми</a:t>
            </a:r>
            <a:r>
              <a:rPr b="1" dirty="0"/>
              <a:t> с </a:t>
            </a:r>
            <a:r>
              <a:rPr b="1" dirty="0" err="1"/>
              <a:t>кож</a:t>
            </a:r>
            <a:r>
              <a:rPr lang="bg-BG" b="1" dirty="0"/>
              <a:t>ата</a:t>
            </a:r>
            <a:r>
              <a:rPr b="1" dirty="0"/>
              <a:t>, </a:t>
            </a:r>
            <a:r>
              <a:rPr b="1" dirty="0" err="1"/>
              <a:t>наруш</a:t>
            </a:r>
            <a:r>
              <a:rPr lang="bg-BG" b="1" dirty="0" err="1"/>
              <a:t>аване</a:t>
            </a:r>
            <a:r>
              <a:rPr lang="bg-BG" b="1" dirty="0"/>
              <a:t> на </a:t>
            </a:r>
            <a:r>
              <a:rPr b="1" dirty="0"/>
              <a:t> </a:t>
            </a:r>
            <a:r>
              <a:rPr b="1" dirty="0" err="1"/>
              <a:t>функции</a:t>
            </a:r>
            <a:r>
              <a:rPr lang="bg-BG" b="1" dirty="0"/>
              <a:t>те на</a:t>
            </a:r>
            <a:r>
              <a:rPr b="1" dirty="0"/>
              <a:t> </a:t>
            </a:r>
            <a:r>
              <a:rPr lang="bg-BG" b="1" dirty="0"/>
              <a:t>е</a:t>
            </a:r>
            <a:r>
              <a:rPr b="1" dirty="0" err="1"/>
              <a:t>ндокринн</a:t>
            </a:r>
            <a:r>
              <a:rPr lang="bg-BG" b="1" dirty="0"/>
              <a:t>ата</a:t>
            </a:r>
            <a:r>
              <a:rPr b="1" dirty="0"/>
              <a:t> </a:t>
            </a:r>
            <a:r>
              <a:rPr b="1" dirty="0" err="1"/>
              <a:t>систем</a:t>
            </a:r>
            <a:r>
              <a:rPr lang="bg-BG" b="1" dirty="0"/>
              <a:t>а</a:t>
            </a:r>
            <a:r>
              <a:rPr b="1" dirty="0"/>
              <a:t>.</a:t>
            </a:r>
          </a:p>
          <a:p>
            <a:pPr>
              <a:defRPr sz="1400"/>
            </a:pPr>
            <a:endParaRPr lang="ru-RU" b="1" dirty="0"/>
          </a:p>
          <a:p>
            <a:pPr>
              <a:defRPr sz="1400"/>
            </a:pPr>
            <a:r>
              <a:rPr lang="ru-RU" b="1" dirty="0"/>
              <a:t>- </a:t>
            </a:r>
            <a:r>
              <a:rPr b="1" dirty="0" err="1"/>
              <a:t>Слабителн</a:t>
            </a:r>
            <a:r>
              <a:rPr lang="bg-BG" b="1" dirty="0" err="1"/>
              <a:t>ит</a:t>
            </a:r>
            <a:r>
              <a:rPr b="1" dirty="0"/>
              <a:t>е </a:t>
            </a:r>
            <a:r>
              <a:rPr b="1" dirty="0" err="1"/>
              <a:t>средства</a:t>
            </a:r>
            <a:r>
              <a:rPr dirty="0"/>
              <a:t> н</a:t>
            </a:r>
            <a:r>
              <a:rPr lang="bg-BG" dirty="0" err="1"/>
              <a:t>амаляват</a:t>
            </a:r>
            <a:r>
              <a:rPr lang="bg-BG" dirty="0"/>
              <a:t> теглото чрез извеждане на течностите от съдържимото на червата</a:t>
            </a:r>
            <a:r>
              <a:rPr dirty="0"/>
              <a:t>. </a:t>
            </a:r>
            <a:r>
              <a:rPr dirty="0" err="1"/>
              <a:t>Как</a:t>
            </a:r>
            <a:r>
              <a:rPr lang="bg-BG" dirty="0"/>
              <a:t>то</a:t>
            </a:r>
            <a:r>
              <a:rPr dirty="0"/>
              <a:t> и </a:t>
            </a:r>
            <a:r>
              <a:rPr dirty="0" err="1"/>
              <a:t>диурети</a:t>
            </a:r>
            <a:r>
              <a:rPr lang="bg-BG" dirty="0"/>
              <a:t>ц</a:t>
            </a:r>
            <a:r>
              <a:rPr dirty="0"/>
              <a:t>и</a:t>
            </a:r>
            <a:r>
              <a:rPr lang="bg-BG" dirty="0"/>
              <a:t>те</a:t>
            </a:r>
            <a:r>
              <a:rPr dirty="0"/>
              <a:t>,</a:t>
            </a:r>
            <a:r>
              <a:rPr lang="bg-BG" dirty="0"/>
              <a:t> те не изгарят мазнините</a:t>
            </a:r>
            <a:r>
              <a:rPr lang="ru-RU" dirty="0"/>
              <a:t>,</a:t>
            </a:r>
            <a:r>
              <a:rPr lang="ru-RU" baseline="0" dirty="0"/>
              <a:t> но </a:t>
            </a:r>
            <a:r>
              <a:rPr b="1" dirty="0" err="1"/>
              <a:t>водят</a:t>
            </a:r>
            <a:r>
              <a:rPr b="1" dirty="0"/>
              <a:t> </a:t>
            </a:r>
            <a:r>
              <a:rPr lang="bg-BG" b="1" dirty="0"/>
              <a:t>до световъртеж</a:t>
            </a:r>
            <a:r>
              <a:rPr b="1" dirty="0"/>
              <a:t>, </a:t>
            </a:r>
            <a:r>
              <a:rPr lang="bg-BG" b="1" dirty="0"/>
              <a:t>припадъци</a:t>
            </a:r>
            <a:r>
              <a:rPr b="1" dirty="0"/>
              <a:t>,</a:t>
            </a:r>
            <a:r>
              <a:rPr lang="bg-BG" b="1" dirty="0"/>
              <a:t> чупливост на косата и ноктите, проблеми със зъбния емайл</a:t>
            </a:r>
            <a:r>
              <a:rPr b="1" dirty="0"/>
              <a:t>,</a:t>
            </a:r>
            <a:r>
              <a:rPr lang="bg-BG" b="1" dirty="0"/>
              <a:t> проблеми в работата на сърцето</a:t>
            </a:r>
            <a:r>
              <a:rPr b="1" dirty="0"/>
              <a:t>, </a:t>
            </a:r>
            <a:r>
              <a:rPr lang="bg-BG" b="1" dirty="0"/>
              <a:t>повишен риск от фрактури</a:t>
            </a:r>
            <a:r>
              <a:rPr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813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869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dirty="0" err="1"/>
              <a:t>Основна</a:t>
            </a:r>
            <a:r>
              <a:rPr dirty="0"/>
              <a:t> </a:t>
            </a:r>
            <a:r>
              <a:rPr dirty="0" err="1"/>
              <a:t>причина</a:t>
            </a:r>
            <a:r>
              <a:rPr lang="bg-BG" dirty="0"/>
              <a:t> за затлъстяването и излишното тегло</a:t>
            </a:r>
            <a:r>
              <a:rPr dirty="0"/>
              <a:t> — </a:t>
            </a:r>
            <a:r>
              <a:rPr lang="bg-BG" b="1" dirty="0"/>
              <a:t>е</a:t>
            </a:r>
            <a:r>
              <a:rPr b="1" dirty="0" err="1"/>
              <a:t>нергие</a:t>
            </a:r>
            <a:r>
              <a:rPr lang="bg-BG" b="1" dirty="0"/>
              <a:t>н</a:t>
            </a:r>
            <a:r>
              <a:rPr b="1" dirty="0"/>
              <a:t> дисбаланс</a:t>
            </a:r>
            <a:r>
              <a:rPr dirty="0"/>
              <a:t>,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ко</a:t>
            </a:r>
            <a:r>
              <a:rPr lang="bg-BG" dirty="0"/>
              <a:t>й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калорийност</a:t>
            </a:r>
            <a:r>
              <a:rPr lang="bg-BG" dirty="0"/>
              <a:t>та на храната превишава е</a:t>
            </a:r>
            <a:r>
              <a:rPr dirty="0" err="1"/>
              <a:t>нерг</a:t>
            </a:r>
            <a:r>
              <a:rPr lang="bg-BG" dirty="0" err="1"/>
              <a:t>ийните</a:t>
            </a:r>
            <a:r>
              <a:rPr dirty="0"/>
              <a:t> </a:t>
            </a:r>
            <a:r>
              <a:rPr dirty="0" err="1"/>
              <a:t>потребности</a:t>
            </a:r>
            <a:r>
              <a:rPr lang="bg-BG" dirty="0"/>
              <a:t> на</a:t>
            </a:r>
            <a:r>
              <a:rPr dirty="0"/>
              <a:t> организма. </a:t>
            </a:r>
          </a:p>
          <a:p>
            <a:pPr>
              <a:defRPr sz="1400"/>
            </a:pPr>
            <a:r>
              <a:rPr lang="bg-BG" dirty="0"/>
              <a:t>В света се забелязват следните тенденции</a:t>
            </a:r>
            <a:r>
              <a:rPr dirty="0"/>
              <a:t>:</a:t>
            </a:r>
          </a:p>
          <a:p>
            <a:pPr>
              <a:defRPr sz="1400"/>
            </a:pPr>
            <a:r>
              <a:rPr lang="ru-RU" dirty="0"/>
              <a:t>- </a:t>
            </a:r>
            <a:r>
              <a:rPr lang="bg-BG" dirty="0" err="1"/>
              <a:t>ръ</a:t>
            </a:r>
            <a:r>
              <a:rPr dirty="0" err="1"/>
              <a:t>ст</a:t>
            </a:r>
            <a:r>
              <a:rPr lang="bg-BG" dirty="0"/>
              <a:t> на употребата на</a:t>
            </a:r>
            <a:r>
              <a:rPr dirty="0"/>
              <a:t> </a:t>
            </a:r>
            <a:r>
              <a:rPr dirty="0" err="1"/>
              <a:t>продукт</a:t>
            </a:r>
            <a:r>
              <a:rPr lang="bg-BG" dirty="0"/>
              <a:t>и</a:t>
            </a:r>
            <a:r>
              <a:rPr dirty="0"/>
              <a:t> с в</a:t>
            </a:r>
            <a:r>
              <a:rPr lang="bg-BG" dirty="0"/>
              <a:t>и</a:t>
            </a:r>
            <a:r>
              <a:rPr dirty="0" err="1"/>
              <a:t>сок</a:t>
            </a:r>
            <a:r>
              <a:rPr lang="bg-BG" dirty="0"/>
              <a:t>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нерг</a:t>
            </a:r>
            <a:r>
              <a:rPr lang="bg-BG" dirty="0"/>
              <a:t>и</a:t>
            </a:r>
            <a:r>
              <a:rPr dirty="0"/>
              <a:t>й</a:t>
            </a:r>
            <a:r>
              <a:rPr lang="bg-BG" dirty="0"/>
              <a:t>на</a:t>
            </a:r>
            <a:r>
              <a:rPr dirty="0"/>
              <a:t> </a:t>
            </a:r>
            <a:r>
              <a:rPr dirty="0" err="1"/>
              <a:t>пл</a:t>
            </a:r>
            <a:r>
              <a:rPr lang="bg-BG" dirty="0"/>
              <a:t>ъ</a:t>
            </a:r>
            <a:r>
              <a:rPr dirty="0" err="1"/>
              <a:t>тнос</a:t>
            </a:r>
            <a:r>
              <a:rPr lang="bg-BG" dirty="0"/>
              <a:t>т</a:t>
            </a:r>
            <a:r>
              <a:rPr dirty="0"/>
              <a:t> (“б</a:t>
            </a:r>
            <a:r>
              <a:rPr lang="bg-BG" dirty="0" err="1"/>
              <a:t>ързи</a:t>
            </a:r>
            <a:r>
              <a:rPr lang="bg-BG" dirty="0"/>
              <a:t>“ въглехидрати</a:t>
            </a:r>
            <a:r>
              <a:rPr dirty="0"/>
              <a:t>) и в</a:t>
            </a:r>
            <a:r>
              <a:rPr lang="bg-BG" dirty="0"/>
              <a:t>и</a:t>
            </a:r>
            <a:r>
              <a:rPr dirty="0" err="1"/>
              <a:t>сок</a:t>
            </a:r>
            <a:r>
              <a:rPr lang="bg-BG" dirty="0"/>
              <a:t>о съдържание на мазнини</a:t>
            </a:r>
            <a:r>
              <a:rPr dirty="0"/>
              <a:t>;</a:t>
            </a:r>
          </a:p>
          <a:p>
            <a:pPr>
              <a:defRPr sz="1400"/>
            </a:pPr>
            <a:r>
              <a:rPr lang="ru-RU" dirty="0"/>
              <a:t>- </a:t>
            </a:r>
            <a:r>
              <a:rPr lang="ru-RU" dirty="0" err="1"/>
              <a:t>намаляване</a:t>
            </a:r>
            <a:r>
              <a:rPr lang="ru-RU" dirty="0"/>
              <a:t> на ф</a:t>
            </a:r>
            <a:r>
              <a:rPr dirty="0" err="1"/>
              <a:t>изическ</a:t>
            </a:r>
            <a:r>
              <a:rPr lang="bg-BG" dirty="0"/>
              <a:t>ата</a:t>
            </a:r>
            <a:r>
              <a:rPr dirty="0"/>
              <a:t> </a:t>
            </a:r>
            <a:r>
              <a:rPr dirty="0" err="1"/>
              <a:t>активност</a:t>
            </a:r>
            <a:r>
              <a:rPr lang="bg-BG" dirty="0"/>
              <a:t> поради заседналия характер на много дейности, промени в начините на придвижване и нарастващата урбанизация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608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lang="bg-BG" b="1" dirty="0"/>
              <a:t>Какво е това</a:t>
            </a:r>
            <a:r>
              <a:rPr b="1" dirty="0"/>
              <a:t> </a:t>
            </a:r>
            <a:r>
              <a:rPr lang="bg-BG" b="1" dirty="0"/>
              <a:t>е</a:t>
            </a:r>
            <a:r>
              <a:rPr b="1" dirty="0" err="1"/>
              <a:t>нерг</a:t>
            </a:r>
            <a:r>
              <a:rPr lang="bg-BG" b="1" dirty="0" err="1"/>
              <a:t>иен</a:t>
            </a:r>
            <a:r>
              <a:rPr lang="bg-BG" b="1" dirty="0"/>
              <a:t> </a:t>
            </a:r>
            <a:r>
              <a:rPr b="1" dirty="0" err="1"/>
              <a:t>дисбаланс</a:t>
            </a:r>
            <a:r>
              <a:rPr b="1" dirty="0"/>
              <a:t>?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lang="bg-BG" dirty="0"/>
              <a:t>Храната повишава нивото на глюкоза в кръвта</a:t>
            </a:r>
            <a:r>
              <a:rPr dirty="0"/>
              <a:t>.</a:t>
            </a:r>
            <a:r>
              <a:rPr lang="bg-BG" dirty="0"/>
              <a:t> Въглехидратната храна води до рязък скок на нивото на кръвната захар</a:t>
            </a:r>
            <a:r>
              <a:rPr dirty="0"/>
              <a:t>.</a:t>
            </a:r>
            <a:r>
              <a:rPr lang="bg-BG" dirty="0"/>
              <a:t> В отговор на това повишаване се изработва хормона инсулин</a:t>
            </a:r>
            <a:r>
              <a:rPr dirty="0"/>
              <a:t>.</a:t>
            </a:r>
            <a:r>
              <a:rPr lang="bg-BG" dirty="0"/>
              <a:t> Той е </a:t>
            </a:r>
            <a:r>
              <a:rPr dirty="0" err="1"/>
              <a:t>необходим</a:t>
            </a:r>
            <a:r>
              <a:rPr lang="bg-BG" dirty="0"/>
              <a:t>, за да се намали</a:t>
            </a:r>
            <a:r>
              <a:rPr dirty="0"/>
              <a:t> </a:t>
            </a:r>
            <a:r>
              <a:rPr dirty="0" err="1"/>
              <a:t>концентраци</a:t>
            </a:r>
            <a:r>
              <a:rPr lang="bg-BG" dirty="0"/>
              <a:t>ята на</a:t>
            </a:r>
            <a:r>
              <a:rPr dirty="0"/>
              <a:t> </a:t>
            </a:r>
            <a:r>
              <a:rPr dirty="0" err="1"/>
              <a:t>глюкоз</a:t>
            </a:r>
            <a:r>
              <a:rPr lang="bg-BG" dirty="0"/>
              <a:t>а </a:t>
            </a:r>
            <a:r>
              <a:rPr dirty="0"/>
              <a:t>в </a:t>
            </a:r>
            <a:r>
              <a:rPr dirty="0" err="1"/>
              <a:t>кр</a:t>
            </a:r>
            <a:r>
              <a:rPr lang="bg-BG" dirty="0"/>
              <a:t>ъ</a:t>
            </a:r>
            <a:r>
              <a:rPr dirty="0"/>
              <a:t>в</a:t>
            </a:r>
            <a:r>
              <a:rPr lang="bg-BG" dirty="0"/>
              <a:t>та</a:t>
            </a:r>
            <a:r>
              <a:rPr dirty="0"/>
              <a:t>. </a:t>
            </a:r>
            <a:r>
              <a:rPr dirty="0" err="1"/>
              <a:t>Клетки</a:t>
            </a:r>
            <a:r>
              <a:rPr lang="bg-BG" dirty="0"/>
              <a:t>те на мускулите започват да </a:t>
            </a:r>
            <a:r>
              <a:rPr dirty="0" err="1"/>
              <a:t>погл</a:t>
            </a:r>
            <a:r>
              <a:rPr lang="bg-BG" dirty="0"/>
              <a:t>ъ</a:t>
            </a:r>
            <a:r>
              <a:rPr dirty="0" err="1"/>
              <a:t>щат</a:t>
            </a:r>
            <a:r>
              <a:rPr dirty="0"/>
              <a:t> </a:t>
            </a:r>
            <a:r>
              <a:rPr dirty="0" err="1"/>
              <a:t>глюкоз</a:t>
            </a:r>
            <a:r>
              <a:rPr lang="bg-BG" dirty="0"/>
              <a:t>ата</a:t>
            </a:r>
            <a:r>
              <a:rPr dirty="0"/>
              <a:t>.</a:t>
            </a:r>
            <a:r>
              <a:rPr lang="bg-BG" dirty="0"/>
              <a:t> Ако захарта е много, той се превръща в мазнини и се пренася в мастните клетки като в кутийки за съхранение.</a:t>
            </a:r>
            <a:endParaRPr dirty="0"/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dirty="0" err="1"/>
              <a:t>Количество</a:t>
            </a:r>
            <a:r>
              <a:rPr lang="bg-BG" dirty="0"/>
              <a:t>то на отделяния </a:t>
            </a:r>
            <a:r>
              <a:rPr dirty="0" err="1"/>
              <a:t>инсулин</a:t>
            </a:r>
            <a:r>
              <a:rPr lang="bg-BG" dirty="0"/>
              <a:t> е толкова по-голямо, колкото по-високо е нивото на глюкоза в кръвта</a:t>
            </a:r>
            <a:r>
              <a:rPr dirty="0"/>
              <a:t>.</a:t>
            </a:r>
            <a:r>
              <a:rPr lang="bg-BG" dirty="0"/>
              <a:t> Дори след като нивото на захарта спадне до нормалното,</a:t>
            </a:r>
            <a:r>
              <a:rPr dirty="0"/>
              <a:t> </a:t>
            </a:r>
            <a:r>
              <a:rPr dirty="0" err="1"/>
              <a:t>остат</a:t>
            </a:r>
            <a:r>
              <a:rPr lang="bg-BG" dirty="0"/>
              <a:t>ъ</a:t>
            </a:r>
            <a:r>
              <a:rPr dirty="0" err="1"/>
              <a:t>чно</a:t>
            </a:r>
            <a:r>
              <a:rPr lang="bg-BG" dirty="0"/>
              <a:t>то </a:t>
            </a: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инсулин</a:t>
            </a:r>
            <a:r>
              <a:rPr lang="bg-BG" dirty="0"/>
              <a:t> ще продължи да намалява глюкозата още известно време, предизвиквайки чувство на глад и това води до преяждане</a:t>
            </a:r>
            <a:r>
              <a:rPr dirty="0"/>
              <a:t>.</a:t>
            </a:r>
          </a:p>
          <a:p>
            <a:pPr>
              <a:defRPr sz="1400"/>
            </a:pPr>
            <a:r>
              <a:rPr dirty="0" err="1"/>
              <a:t>Риск</a:t>
            </a:r>
            <a:r>
              <a:rPr lang="bg-BG" dirty="0" err="1"/>
              <a:t>ът</a:t>
            </a:r>
            <a:r>
              <a:rPr lang="bg-BG" dirty="0"/>
              <a:t> от енергиен </a:t>
            </a:r>
            <a:r>
              <a:rPr dirty="0" err="1"/>
              <a:t>дисбаланс</a:t>
            </a:r>
            <a:r>
              <a:rPr lang="bg-BG" dirty="0"/>
              <a:t> засяга всички възрасти</a:t>
            </a:r>
            <a:r>
              <a:rPr dirty="0"/>
              <a:t>.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lang="bg-BG" b="1" dirty="0"/>
              <a:t>До какви опасности води повишаването на захар в кръвта</a:t>
            </a:r>
            <a:r>
              <a:rPr b="1" dirty="0"/>
              <a:t>?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dirty="0" err="1"/>
              <a:t>При</a:t>
            </a:r>
            <a:r>
              <a:rPr lang="bg-BG" dirty="0"/>
              <a:t>е</a:t>
            </a:r>
            <a:r>
              <a:rPr dirty="0"/>
              <a:t>м</a:t>
            </a:r>
            <a:r>
              <a:rPr lang="bg-BG" dirty="0" err="1"/>
              <a:t>ът</a:t>
            </a:r>
            <a:r>
              <a:rPr lang="bg-BG" dirty="0"/>
              <a:t> на всякаква храна, не само сладки неща</a:t>
            </a:r>
            <a:r>
              <a:rPr dirty="0"/>
              <a:t>, </a:t>
            </a:r>
            <a:r>
              <a:rPr dirty="0" err="1"/>
              <a:t>пов</a:t>
            </a:r>
            <a:r>
              <a:rPr lang="bg-BG" dirty="0"/>
              <a:t>и</a:t>
            </a:r>
            <a:r>
              <a:rPr dirty="0" err="1"/>
              <a:t>ша</a:t>
            </a:r>
            <a:r>
              <a:rPr lang="bg-BG" dirty="0"/>
              <a:t>ва</a:t>
            </a:r>
            <a:r>
              <a:rPr dirty="0"/>
              <a:t> </a:t>
            </a:r>
            <a:r>
              <a:rPr dirty="0" err="1"/>
              <a:t>концентраци</a:t>
            </a:r>
            <a:r>
              <a:rPr lang="bg-BG" dirty="0"/>
              <a:t>ята на</a:t>
            </a:r>
            <a:r>
              <a:rPr dirty="0"/>
              <a:t> </a:t>
            </a:r>
            <a:r>
              <a:rPr dirty="0" err="1"/>
              <a:t>глюкоз</a:t>
            </a:r>
            <a:r>
              <a:rPr lang="bg-BG" dirty="0"/>
              <a:t>а</a:t>
            </a:r>
            <a:r>
              <a:rPr dirty="0"/>
              <a:t> в </a:t>
            </a:r>
            <a:r>
              <a:rPr dirty="0" err="1"/>
              <a:t>кр</a:t>
            </a:r>
            <a:r>
              <a:rPr lang="bg-BG" dirty="0"/>
              <a:t>ъ</a:t>
            </a:r>
            <a:r>
              <a:rPr dirty="0"/>
              <a:t>в</a:t>
            </a:r>
            <a:r>
              <a:rPr lang="bg-BG" dirty="0"/>
              <a:t>та</a:t>
            </a:r>
            <a:r>
              <a:rPr dirty="0"/>
              <a:t>. </a:t>
            </a:r>
            <a:r>
              <a:rPr lang="bg-BG" dirty="0"/>
              <a:t>Нормалното ниво е</a:t>
            </a:r>
            <a:r>
              <a:rPr dirty="0"/>
              <a:t> от 3,3 до 5,5 </a:t>
            </a:r>
            <a:r>
              <a:rPr dirty="0" err="1"/>
              <a:t>ммол</a:t>
            </a:r>
            <a:r>
              <a:rPr dirty="0"/>
              <a:t>/л. </a:t>
            </a:r>
            <a:r>
              <a:rPr lang="bg-BG" dirty="0"/>
              <a:t>Тези</a:t>
            </a:r>
            <a:r>
              <a:rPr dirty="0"/>
              <a:t> </a:t>
            </a:r>
            <a:r>
              <a:rPr dirty="0" err="1"/>
              <a:t>показатели</a:t>
            </a:r>
            <a:r>
              <a:rPr dirty="0"/>
              <a:t> </a:t>
            </a:r>
            <a:r>
              <a:rPr lang="bg-BG" dirty="0"/>
              <a:t>се променят през деня</a:t>
            </a:r>
            <a:r>
              <a:rPr dirty="0"/>
              <a:t>: например, к</a:t>
            </a:r>
            <a:r>
              <a:rPr lang="bg-BG" dirty="0" err="1"/>
              <a:t>огато</a:t>
            </a:r>
            <a:r>
              <a:rPr lang="bg-BG" dirty="0"/>
              <a:t> изядем продукт с високо съдържание на въглехидрати, нивото на глюкоза буквално за двадесет минути може да </a:t>
            </a:r>
            <a:r>
              <a:rPr lang="bg-BG" dirty="0" err="1"/>
              <a:t>нарастне</a:t>
            </a:r>
            <a:r>
              <a:rPr lang="bg-BG" dirty="0"/>
              <a:t> до</a:t>
            </a:r>
            <a:r>
              <a:rPr lang="en-US" dirty="0"/>
              <a:t> </a:t>
            </a:r>
            <a:r>
              <a:rPr dirty="0"/>
              <a:t>10 </a:t>
            </a:r>
            <a:r>
              <a:rPr dirty="0" err="1"/>
              <a:t>ммол</a:t>
            </a:r>
            <a:r>
              <a:rPr dirty="0"/>
              <a:t>/л.</a:t>
            </a:r>
            <a:r>
              <a:rPr lang="bg-BG" dirty="0"/>
              <a:t> Това не е опасно за здравето: това е временно повишаване на захарта</a:t>
            </a:r>
            <a:r>
              <a:rPr dirty="0"/>
              <a:t>. </a:t>
            </a:r>
          </a:p>
          <a:p>
            <a:pPr>
              <a:defRPr sz="1400"/>
            </a:pPr>
            <a:r>
              <a:rPr lang="bg-BG" dirty="0"/>
              <a:t>Ако</a:t>
            </a:r>
            <a:r>
              <a:rPr dirty="0"/>
              <a:t> </a:t>
            </a:r>
            <a:r>
              <a:rPr dirty="0" err="1"/>
              <a:t>пов</a:t>
            </a:r>
            <a:r>
              <a:rPr lang="bg-BG" dirty="0"/>
              <a:t>и</a:t>
            </a:r>
            <a:r>
              <a:rPr dirty="0"/>
              <a:t>ш</a:t>
            </a:r>
            <a:r>
              <a:rPr lang="bg-BG" dirty="0" err="1"/>
              <a:t>аването</a:t>
            </a:r>
            <a:r>
              <a:rPr lang="bg-BG" dirty="0"/>
              <a:t> на нивото на глюкоза се случва все по-често и стане хронично</a:t>
            </a:r>
            <a:r>
              <a:rPr dirty="0"/>
              <a:t>,</a:t>
            </a:r>
            <a:r>
              <a:rPr lang="bg-BG" dirty="0"/>
              <a:t> може да се развие захарен диабет от втори тип</a:t>
            </a:r>
            <a:r>
              <a:rPr dirty="0"/>
              <a:t>.</a:t>
            </a:r>
            <a:r>
              <a:rPr lang="bg-BG" dirty="0"/>
              <a:t> Това е</a:t>
            </a:r>
            <a:r>
              <a:rPr dirty="0"/>
              <a:t> </a:t>
            </a:r>
            <a:r>
              <a:rPr dirty="0" err="1"/>
              <a:t>сер</a:t>
            </a:r>
            <a:r>
              <a:rPr lang="bg-BG" dirty="0" err="1"/>
              <a:t>ио</a:t>
            </a:r>
            <a:r>
              <a:rPr dirty="0" err="1"/>
              <a:t>зно</a:t>
            </a:r>
            <a:r>
              <a:rPr dirty="0"/>
              <a:t> </a:t>
            </a:r>
            <a:r>
              <a:rPr dirty="0" err="1"/>
              <a:t>забол</a:t>
            </a:r>
            <a:r>
              <a:rPr lang="bg-BG" dirty="0"/>
              <a:t>я</a:t>
            </a:r>
            <a:r>
              <a:rPr dirty="0" err="1"/>
              <a:t>ване</a:t>
            </a:r>
            <a:r>
              <a:rPr dirty="0"/>
              <a:t> — </a:t>
            </a:r>
            <a:r>
              <a:rPr lang="bg-BG" dirty="0"/>
              <a:t>то води до нарушаване на дейността на сърцето и съдовете, бъбреците, очите и други органи</a:t>
            </a:r>
            <a:r>
              <a:rPr dirty="0"/>
              <a:t>.</a:t>
            </a:r>
            <a:r>
              <a:rPr lang="bg-BG" dirty="0"/>
              <a:t> </a:t>
            </a:r>
            <a:r>
              <a:rPr dirty="0"/>
              <a:t> </a:t>
            </a:r>
            <a:r>
              <a:rPr lang="bg-BG" dirty="0"/>
              <a:t>Твърде високите стойности на кръвна захар са много опасни в ранните етапи на бременността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71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lang="bg-BG" b="1" dirty="0"/>
              <a:t>Какво е това метаболизъм</a:t>
            </a:r>
            <a:r>
              <a:rPr b="1" dirty="0"/>
              <a:t>?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lang="ru-RU" dirty="0" err="1"/>
              <a:t>Метаболизъм</a:t>
            </a:r>
            <a:r>
              <a:rPr lang="ru-RU" dirty="0"/>
              <a:t> или </a:t>
            </a:r>
            <a:r>
              <a:rPr lang="ru-RU" dirty="0" err="1"/>
              <a:t>обмяна</a:t>
            </a:r>
            <a:r>
              <a:rPr lang="ru-RU" dirty="0"/>
              <a:t> на </a:t>
            </a:r>
            <a:r>
              <a:rPr lang="ru-RU" dirty="0" err="1"/>
              <a:t>веществата</a:t>
            </a:r>
            <a:r>
              <a:rPr lang="ru-RU" dirty="0"/>
              <a:t> — </a:t>
            </a:r>
            <a:r>
              <a:rPr lang="ru-RU" dirty="0" err="1"/>
              <a:t>това</a:t>
            </a:r>
            <a:r>
              <a:rPr lang="ru-RU" dirty="0"/>
              <a:t> е </a:t>
            </a:r>
            <a:r>
              <a:rPr lang="ru-RU" dirty="0" err="1"/>
              <a:t>съвкупност</a:t>
            </a:r>
            <a:r>
              <a:rPr lang="ru-RU" dirty="0"/>
              <a:t> от </a:t>
            </a:r>
            <a:r>
              <a:rPr lang="ru-RU" baseline="0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химични</a:t>
            </a:r>
            <a:r>
              <a:rPr lang="ru-RU" dirty="0"/>
              <a:t> реакции в организма,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необходими</a:t>
            </a:r>
            <a:r>
              <a:rPr lang="ru-RU" dirty="0"/>
              <a:t> за </a:t>
            </a:r>
            <a:r>
              <a:rPr lang="ru-RU" dirty="0" err="1"/>
              <a:t>поддържане</a:t>
            </a:r>
            <a:r>
              <a:rPr lang="ru-RU" dirty="0"/>
              <a:t> на </a:t>
            </a:r>
            <a:r>
              <a:rPr lang="ru-RU" dirty="0" err="1"/>
              <a:t>жизнената</a:t>
            </a:r>
            <a:r>
              <a:rPr lang="ru-RU" dirty="0"/>
              <a:t> </a:t>
            </a:r>
            <a:r>
              <a:rPr lang="ru-RU" dirty="0" err="1"/>
              <a:t>дейност</a:t>
            </a:r>
            <a:r>
              <a:rPr lang="ru-RU" dirty="0"/>
              <a:t>. По </a:t>
            </a:r>
            <a:r>
              <a:rPr lang="ru-RU" dirty="0" err="1"/>
              <a:t>време</a:t>
            </a:r>
            <a:r>
              <a:rPr lang="ru-RU" dirty="0"/>
              <a:t> на </a:t>
            </a:r>
            <a:r>
              <a:rPr lang="ru-RU" dirty="0" err="1"/>
              <a:t>тези</a:t>
            </a:r>
            <a:r>
              <a:rPr lang="ru-RU" dirty="0"/>
              <a:t> реакции </a:t>
            </a:r>
            <a:r>
              <a:rPr lang="ru-RU" dirty="0" err="1"/>
              <a:t>веществата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постъпват</a:t>
            </a:r>
            <a:r>
              <a:rPr lang="ru-RU" dirty="0"/>
              <a:t> с </a:t>
            </a:r>
            <a:r>
              <a:rPr lang="ru-RU" dirty="0" err="1"/>
              <a:t>храната</a:t>
            </a:r>
            <a:r>
              <a:rPr lang="ru-RU" dirty="0"/>
              <a:t>, </a:t>
            </a:r>
            <a:r>
              <a:rPr lang="ru-RU" dirty="0" err="1"/>
              <a:t>водата</a:t>
            </a:r>
            <a:r>
              <a:rPr lang="ru-RU" dirty="0"/>
              <a:t>, </a:t>
            </a:r>
            <a:r>
              <a:rPr lang="ru-RU" dirty="0" err="1"/>
              <a:t>въздуха</a:t>
            </a:r>
            <a:r>
              <a:rPr lang="ru-RU" dirty="0"/>
              <a:t>, се </a:t>
            </a:r>
            <a:r>
              <a:rPr lang="ru-RU" dirty="0" err="1"/>
              <a:t>превръщат</a:t>
            </a:r>
            <a:r>
              <a:rPr lang="ru-RU" baseline="0" dirty="0"/>
              <a:t> </a:t>
            </a:r>
            <a:r>
              <a:rPr lang="ru-RU" dirty="0"/>
              <a:t>(</a:t>
            </a:r>
            <a:r>
              <a:rPr lang="ru-RU" dirty="0" err="1"/>
              <a:t>метаболизират</a:t>
            </a:r>
            <a:r>
              <a:rPr lang="ru-RU" dirty="0"/>
              <a:t> се)</a:t>
            </a:r>
            <a:r>
              <a:rPr lang="ru-RU" baseline="0" dirty="0"/>
              <a:t> в </a:t>
            </a:r>
            <a:r>
              <a:rPr lang="ru-RU" baseline="0" dirty="0" err="1"/>
              <a:t>собствени</a:t>
            </a:r>
            <a:r>
              <a:rPr lang="ru-RU" baseline="0" dirty="0"/>
              <a:t> вещества на </a:t>
            </a:r>
            <a:r>
              <a:rPr lang="ru-RU" baseline="0" dirty="0" err="1"/>
              <a:t>тъканите</a:t>
            </a:r>
            <a:r>
              <a:rPr lang="ru-RU" baseline="0" dirty="0"/>
              <a:t> или в </a:t>
            </a:r>
            <a:r>
              <a:rPr lang="ru-RU" baseline="0" dirty="0" err="1"/>
              <a:t>крайни</a:t>
            </a:r>
            <a:r>
              <a:rPr lang="ru-RU" baseline="0" dirty="0"/>
              <a:t> </a:t>
            </a:r>
            <a:r>
              <a:rPr lang="ru-RU" baseline="0" dirty="0" err="1"/>
              <a:t>продукти</a:t>
            </a:r>
            <a:r>
              <a:rPr lang="ru-RU" baseline="0" dirty="0"/>
              <a:t>, </a:t>
            </a:r>
            <a:r>
              <a:rPr lang="ru-RU" baseline="0" dirty="0" err="1"/>
              <a:t>които</a:t>
            </a:r>
            <a:r>
              <a:rPr lang="ru-RU" baseline="0" dirty="0"/>
              <a:t> се </a:t>
            </a:r>
            <a:r>
              <a:rPr lang="ru-RU" baseline="0" dirty="0" err="1"/>
              <a:t>извеждат</a:t>
            </a:r>
            <a:r>
              <a:rPr lang="ru-RU" baseline="0" dirty="0"/>
              <a:t> от организма. При </a:t>
            </a:r>
            <a:r>
              <a:rPr lang="ru-RU" baseline="0" dirty="0" err="1"/>
              <a:t>тези</a:t>
            </a:r>
            <a:r>
              <a:rPr lang="ru-RU" baseline="0" dirty="0"/>
              <a:t> </a:t>
            </a:r>
            <a:r>
              <a:rPr lang="ru-RU" baseline="0" dirty="0" err="1"/>
              <a:t>химични</a:t>
            </a:r>
            <a:r>
              <a:rPr lang="ru-RU" baseline="0" dirty="0"/>
              <a:t> </a:t>
            </a:r>
            <a:r>
              <a:rPr lang="ru-RU" baseline="0" dirty="0" err="1"/>
              <a:t>превръщания</a:t>
            </a:r>
            <a:r>
              <a:rPr lang="ru-RU" baseline="0" dirty="0"/>
              <a:t> се </a:t>
            </a:r>
            <a:r>
              <a:rPr lang="ru-RU" baseline="0" dirty="0" err="1"/>
              <a:t>освобождава</a:t>
            </a:r>
            <a:r>
              <a:rPr lang="ru-RU" baseline="0" dirty="0"/>
              <a:t> и </a:t>
            </a:r>
            <a:r>
              <a:rPr lang="ru-RU" baseline="0" dirty="0" err="1"/>
              <a:t>поглъща</a:t>
            </a:r>
            <a:r>
              <a:rPr lang="ru-RU" baseline="0" dirty="0"/>
              <a:t> </a:t>
            </a:r>
            <a:r>
              <a:rPr lang="ru-RU" baseline="0" dirty="0" err="1"/>
              <a:t>енергия</a:t>
            </a:r>
            <a:r>
              <a:rPr lang="ru-RU" baseline="0" dirty="0"/>
              <a:t>.</a:t>
            </a:r>
          </a:p>
          <a:p>
            <a:pPr>
              <a:defRPr sz="1400"/>
            </a:pPr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1632763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lang="bg-BG" b="1" dirty="0"/>
              <a:t>Защо забавеният</a:t>
            </a:r>
            <a:r>
              <a:rPr b="1" dirty="0"/>
              <a:t> </a:t>
            </a:r>
            <a:r>
              <a:rPr b="1" dirty="0" err="1"/>
              <a:t>метаболиз</a:t>
            </a:r>
            <a:r>
              <a:rPr lang="bg-BG" b="1" dirty="0"/>
              <a:t>ъ</a:t>
            </a:r>
            <a:r>
              <a:rPr b="1" dirty="0"/>
              <a:t>м</a:t>
            </a:r>
            <a:r>
              <a:rPr lang="bg-BG" b="1" dirty="0"/>
              <a:t> пречи на отслабването</a:t>
            </a:r>
            <a:endParaRPr b="1" dirty="0"/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lang="bg-BG" dirty="0"/>
              <a:t>Храната, която постъпва в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lang="bg-BG" dirty="0"/>
              <a:t>а</a:t>
            </a:r>
            <a:r>
              <a:rPr dirty="0"/>
              <a:t>,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усп</a:t>
            </a:r>
            <a:r>
              <a:rPr lang="bg-BG" dirty="0"/>
              <a:t>я</a:t>
            </a:r>
            <a:r>
              <a:rPr dirty="0" err="1"/>
              <a:t>ва</a:t>
            </a:r>
            <a:r>
              <a:rPr lang="bg-BG" dirty="0"/>
              <a:t> да се усвои и разгради и да се превърне в необходимите за синтеза хранителни вещества</a:t>
            </a:r>
            <a:r>
              <a:rPr dirty="0"/>
              <a:t>. </a:t>
            </a:r>
          </a:p>
          <a:p>
            <a:pPr>
              <a:defRPr sz="1400"/>
            </a:pPr>
            <a:r>
              <a:rPr dirty="0" err="1"/>
              <a:t>Наст</a:t>
            </a:r>
            <a:r>
              <a:rPr lang="bg-BG" dirty="0"/>
              <a:t>ъ</a:t>
            </a:r>
            <a:r>
              <a:rPr dirty="0"/>
              <a:t>п</a:t>
            </a:r>
            <a:r>
              <a:rPr lang="bg-BG" dirty="0"/>
              <a:t>ва</a:t>
            </a:r>
            <a:r>
              <a:rPr dirty="0"/>
              <a:t> </a:t>
            </a:r>
            <a:r>
              <a:rPr dirty="0" err="1"/>
              <a:t>врем</a:t>
            </a:r>
            <a:r>
              <a:rPr lang="bg-BG" dirty="0"/>
              <a:t>е за</a:t>
            </a:r>
            <a:r>
              <a:rPr dirty="0"/>
              <a:t> </a:t>
            </a:r>
            <a:r>
              <a:rPr dirty="0" err="1"/>
              <a:t>нов</a:t>
            </a:r>
            <a:r>
              <a:rPr dirty="0"/>
              <a:t> </a:t>
            </a:r>
            <a:r>
              <a:rPr dirty="0" err="1"/>
              <a:t>прием</a:t>
            </a:r>
            <a:r>
              <a:rPr lang="bg-BG" dirty="0"/>
              <a:t> на храна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й</a:t>
            </a:r>
            <a:r>
              <a:rPr dirty="0" err="1"/>
              <a:t>то</a:t>
            </a:r>
            <a:r>
              <a:rPr lang="bg-BG" dirty="0"/>
              <a:t> се натрупва към предишния</a:t>
            </a:r>
            <a:r>
              <a:rPr dirty="0"/>
              <a:t>. И </a:t>
            </a:r>
            <a:r>
              <a:rPr dirty="0" err="1"/>
              <a:t>вместо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нерги</a:t>
            </a:r>
            <a:r>
              <a:rPr lang="bg-BG" dirty="0"/>
              <a:t>я се образува мазнина</a:t>
            </a:r>
            <a:r>
              <a:rPr dirty="0"/>
              <a:t>.</a:t>
            </a:r>
          </a:p>
          <a:p>
            <a:pPr>
              <a:defRPr sz="1400"/>
            </a:pPr>
            <a:r>
              <a:rPr lang="bg-BG" dirty="0"/>
              <a:t>Твърде бавната обмяна на веществата води до прекомерно натрупване на мастни отлагания</a:t>
            </a:r>
            <a:r>
              <a:rPr dirty="0"/>
              <a:t> и </a:t>
            </a:r>
            <a:r>
              <a:rPr lang="bg-BG" dirty="0"/>
              <a:t>появата на затлъстяване</a:t>
            </a:r>
            <a:r>
              <a:rPr dirty="0"/>
              <a:t>,</a:t>
            </a:r>
            <a:r>
              <a:rPr lang="bg-BG" dirty="0"/>
              <a:t> което повишава риска от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 err="1"/>
              <a:t>рдечн</a:t>
            </a:r>
            <a:r>
              <a:rPr lang="ru-RU" dirty="0"/>
              <a:t>о-</a:t>
            </a:r>
            <a:r>
              <a:rPr lang="ru-RU" dirty="0" err="1"/>
              <a:t>съдови</a:t>
            </a:r>
            <a:r>
              <a:rPr lang="ru-RU" dirty="0"/>
              <a:t> </a:t>
            </a:r>
            <a:r>
              <a:rPr lang="ru-RU" dirty="0" err="1"/>
              <a:t>заболявания</a:t>
            </a:r>
            <a:r>
              <a:rPr lang="ru-RU" dirty="0"/>
              <a:t> </a:t>
            </a:r>
            <a:r>
              <a:rPr dirty="0"/>
              <a:t>и </a:t>
            </a:r>
            <a:r>
              <a:rPr lang="bg-BG" dirty="0"/>
              <a:t>з</a:t>
            </a:r>
            <a:r>
              <a:rPr dirty="0" err="1"/>
              <a:t>ахар</a:t>
            </a:r>
            <a:r>
              <a:rPr lang="bg-BG" dirty="0"/>
              <a:t>е</a:t>
            </a:r>
            <a:r>
              <a:rPr dirty="0"/>
              <a:t>н </a:t>
            </a:r>
            <a:r>
              <a:rPr dirty="0" err="1"/>
              <a:t>диабет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1514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lang="bg-BG" b="1" dirty="0"/>
              <a:t>Какво </a:t>
            </a:r>
            <a:r>
              <a:rPr b="1" dirty="0" err="1"/>
              <a:t>влияе</a:t>
            </a:r>
            <a:r>
              <a:rPr lang="bg-BG" b="1" dirty="0"/>
              <a:t> върху</a:t>
            </a:r>
            <a:r>
              <a:rPr b="1" dirty="0"/>
              <a:t> </a:t>
            </a:r>
            <a:r>
              <a:rPr b="1" dirty="0" err="1"/>
              <a:t>скорост</a:t>
            </a:r>
            <a:r>
              <a:rPr lang="bg-BG" b="1" dirty="0"/>
              <a:t>та на</a:t>
            </a:r>
            <a:r>
              <a:rPr b="1" dirty="0"/>
              <a:t> метаболизма?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lang="bg-BG" dirty="0"/>
              <a:t>По</a:t>
            </a:r>
            <a:r>
              <a:rPr dirty="0"/>
              <a:t>д </a:t>
            </a:r>
            <a:r>
              <a:rPr dirty="0" err="1"/>
              <a:t>поняти</a:t>
            </a:r>
            <a:r>
              <a:rPr lang="bg-BG" dirty="0"/>
              <a:t>ето</a:t>
            </a:r>
            <a:r>
              <a:rPr dirty="0"/>
              <a:t> </a:t>
            </a:r>
            <a:r>
              <a:rPr b="1" dirty="0"/>
              <a:t>«</a:t>
            </a:r>
            <a:r>
              <a:rPr lang="bg-BG" b="1" dirty="0"/>
              <a:t>забавен</a:t>
            </a:r>
            <a:r>
              <a:rPr b="1" dirty="0"/>
              <a:t> </a:t>
            </a:r>
            <a:r>
              <a:rPr b="1" dirty="0" err="1"/>
              <a:t>метаболиз</a:t>
            </a:r>
            <a:r>
              <a:rPr lang="bg-BG" b="1" dirty="0"/>
              <a:t>ъ</a:t>
            </a:r>
            <a:r>
              <a:rPr b="1" dirty="0"/>
              <a:t>м» </a:t>
            </a:r>
            <a:r>
              <a:rPr dirty="0"/>
              <a:t>или </a:t>
            </a:r>
            <a:r>
              <a:rPr b="1" dirty="0"/>
              <a:t>«б</a:t>
            </a:r>
            <a:r>
              <a:rPr lang="bg-BG" b="1" dirty="0" err="1"/>
              <a:t>ърз</a:t>
            </a:r>
            <a:r>
              <a:rPr b="1" dirty="0"/>
              <a:t> </a:t>
            </a:r>
            <a:r>
              <a:rPr b="1" dirty="0" err="1"/>
              <a:t>метаболиз</a:t>
            </a:r>
            <a:r>
              <a:rPr lang="bg-BG" b="1" dirty="0"/>
              <a:t>ъ</a:t>
            </a:r>
            <a:r>
              <a:rPr b="1" dirty="0"/>
              <a:t>м» </a:t>
            </a:r>
            <a:r>
              <a:rPr lang="bg-BG" b="0" dirty="0"/>
              <a:t>ние разбираме </a:t>
            </a:r>
            <a:r>
              <a:rPr dirty="0"/>
              <a:t>в</a:t>
            </a:r>
            <a:r>
              <a:rPr lang="bg-BG" dirty="0"/>
              <a:t>ъ</a:t>
            </a:r>
            <a:r>
              <a:rPr dirty="0" err="1"/>
              <a:t>зможност</a:t>
            </a:r>
            <a:r>
              <a:rPr lang="bg-BG" dirty="0"/>
              <a:t>та да се запази стройността без ограничения в храненето</a:t>
            </a:r>
            <a:r>
              <a:rPr dirty="0"/>
              <a:t> и </a:t>
            </a:r>
            <a:r>
              <a:rPr dirty="0" err="1"/>
              <a:t>физически</a:t>
            </a:r>
            <a:r>
              <a:rPr dirty="0"/>
              <a:t> </a:t>
            </a:r>
            <a:r>
              <a:rPr dirty="0" err="1"/>
              <a:t>на</a:t>
            </a:r>
            <a:r>
              <a:rPr lang="bg-BG" dirty="0" err="1"/>
              <a:t>товарвания</a:t>
            </a:r>
            <a:r>
              <a:rPr dirty="0"/>
              <a:t> или, </a:t>
            </a:r>
            <a:r>
              <a:rPr dirty="0" err="1"/>
              <a:t>обр</a:t>
            </a:r>
            <a:r>
              <a:rPr lang="bg-BG" dirty="0"/>
              <a:t>а</a:t>
            </a:r>
            <a:r>
              <a:rPr dirty="0"/>
              <a:t>т</a:t>
            </a:r>
            <a:r>
              <a:rPr lang="bg-BG" dirty="0" err="1"/>
              <a:t>ното</a:t>
            </a:r>
            <a:r>
              <a:rPr dirty="0"/>
              <a:t>, </a:t>
            </a:r>
            <a:r>
              <a:rPr dirty="0" err="1"/>
              <a:t>склонност</a:t>
            </a:r>
            <a:r>
              <a:rPr lang="bg-BG" dirty="0"/>
              <a:t> лесно да се натрупва тегло</a:t>
            </a:r>
            <a:r>
              <a:rPr dirty="0"/>
              <a:t>.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скорос</a:t>
            </a:r>
            <a:r>
              <a:rPr lang="bg-BG" dirty="0" err="1"/>
              <a:t>тта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обм</a:t>
            </a:r>
            <a:r>
              <a:rPr lang="bg-BG" dirty="0"/>
              <a:t>я</a:t>
            </a:r>
            <a:r>
              <a:rPr dirty="0" err="1"/>
              <a:t>на</a:t>
            </a:r>
            <a:r>
              <a:rPr lang="bg-BG" dirty="0"/>
              <a:t>та на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lang="bg-BG" dirty="0"/>
              <a:t>ата се</a:t>
            </a:r>
            <a:r>
              <a:rPr dirty="0"/>
              <a:t> </a:t>
            </a:r>
            <a:r>
              <a:rPr dirty="0" err="1"/>
              <a:t>отра</a:t>
            </a:r>
            <a:r>
              <a:rPr lang="bg-BG" dirty="0" err="1"/>
              <a:t>зява</a:t>
            </a:r>
            <a:r>
              <a:rPr dirty="0"/>
              <a:t> </a:t>
            </a:r>
            <a:r>
              <a:rPr dirty="0" err="1"/>
              <a:t>не</a:t>
            </a:r>
            <a:r>
              <a:rPr lang="bg-BG" dirty="0"/>
              <a:t> само на външността</a:t>
            </a:r>
            <a:r>
              <a:rPr dirty="0"/>
              <a:t>. </a:t>
            </a:r>
            <a:r>
              <a:rPr dirty="0" err="1"/>
              <a:t>Даже</a:t>
            </a:r>
            <a:r>
              <a:rPr dirty="0"/>
              <a:t> </a:t>
            </a:r>
            <a:r>
              <a:rPr lang="bg-BG" dirty="0"/>
              <a:t>при здравите хора метаболизмът е различен</a:t>
            </a:r>
            <a:r>
              <a:rPr dirty="0"/>
              <a:t>. </a:t>
            </a:r>
            <a:r>
              <a:rPr lang="bg-BG" dirty="0"/>
              <a:t>При хората с бърз метаболизъм на жизнено важните функции</a:t>
            </a:r>
            <a:r>
              <a:rPr dirty="0"/>
              <a:t>, </a:t>
            </a:r>
            <a:r>
              <a:rPr dirty="0" err="1"/>
              <a:t>например</a:t>
            </a:r>
            <a:r>
              <a:rPr dirty="0"/>
              <a:t> </a:t>
            </a:r>
            <a:r>
              <a:rPr dirty="0" err="1"/>
              <a:t>работ</a:t>
            </a:r>
            <a:r>
              <a:rPr lang="bg-BG" dirty="0"/>
              <a:t>ата на сърцето и мозъка</a:t>
            </a:r>
            <a:r>
              <a:rPr dirty="0"/>
              <a:t>, </a:t>
            </a:r>
            <a:r>
              <a:rPr dirty="0" err="1"/>
              <a:t>за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дно</a:t>
            </a:r>
            <a:r>
              <a:rPr dirty="0"/>
              <a:t> и</a:t>
            </a:r>
            <a:r>
              <a:rPr lang="bg-BG" dirty="0"/>
              <a:t> също време се губи повече енергия, отколкото при тези, които имат забавена обмяна на веществата</a:t>
            </a:r>
            <a:r>
              <a:rPr dirty="0"/>
              <a:t>.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равн</a:t>
            </a:r>
            <a:r>
              <a:rPr lang="bg-BG" dirty="0"/>
              <a:t>о натоварване един човек може да закусва и обядва кроасани, мигновено изгаряйки всички получени калории, а друг ще натрупа бързо тегло – това значи, че при тях скоростта на метаболизма е различна</a:t>
            </a:r>
            <a:r>
              <a:rPr lang="ru-RU" dirty="0"/>
              <a:t>, а </a:t>
            </a:r>
            <a:r>
              <a:rPr lang="ru-RU" dirty="0" err="1"/>
              <a:t>тя</a:t>
            </a:r>
            <a:r>
              <a:rPr lang="ru-RU" dirty="0"/>
              <a:t> </a:t>
            </a:r>
            <a:r>
              <a:rPr lang="ru-RU" dirty="0" err="1"/>
              <a:t>зависи</a:t>
            </a:r>
            <a:r>
              <a:rPr lang="ru-RU" dirty="0"/>
              <a:t> от </a:t>
            </a:r>
            <a:r>
              <a:rPr dirty="0" err="1"/>
              <a:t>мно</a:t>
            </a:r>
            <a:r>
              <a:rPr lang="bg-BG" dirty="0"/>
              <a:t>го</a:t>
            </a:r>
            <a:r>
              <a:rPr dirty="0"/>
              <a:t> </a:t>
            </a:r>
            <a:r>
              <a:rPr dirty="0" err="1"/>
              <a:t>фактор</a:t>
            </a:r>
            <a:r>
              <a:rPr lang="bg-BG" dirty="0"/>
              <a:t>и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141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b="1" dirty="0" err="1"/>
              <a:t>От</a:t>
            </a:r>
            <a:r>
              <a:rPr b="1" dirty="0"/>
              <a:t> </a:t>
            </a:r>
            <a:r>
              <a:rPr lang="bg-BG" b="1" dirty="0"/>
              <a:t>какво</a:t>
            </a:r>
            <a:r>
              <a:rPr b="1" dirty="0"/>
              <a:t> </a:t>
            </a:r>
            <a:r>
              <a:rPr b="1" dirty="0" err="1"/>
              <a:t>зависи</a:t>
            </a:r>
            <a:r>
              <a:rPr b="1" dirty="0"/>
              <a:t> </a:t>
            </a:r>
            <a:r>
              <a:rPr b="1" dirty="0" err="1"/>
              <a:t>метаболизм</a:t>
            </a:r>
            <a:r>
              <a:rPr lang="bg-BG" b="1" dirty="0" err="1"/>
              <a:t>ът</a:t>
            </a:r>
            <a:r>
              <a:rPr b="1" dirty="0"/>
              <a:t>?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lang="bg-BG" dirty="0"/>
              <a:t>Има</a:t>
            </a:r>
            <a:r>
              <a:rPr dirty="0"/>
              <a:t> </a:t>
            </a:r>
            <a:r>
              <a:rPr dirty="0" err="1"/>
              <a:t>фактор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можем</a:t>
            </a:r>
            <a:r>
              <a:rPr lang="bg-BG" dirty="0"/>
              <a:t> да влияем</a:t>
            </a:r>
            <a:r>
              <a:rPr dirty="0"/>
              <a:t>: </a:t>
            </a:r>
            <a:r>
              <a:rPr dirty="0" err="1"/>
              <a:t>наследственост</a:t>
            </a:r>
            <a:r>
              <a:rPr dirty="0"/>
              <a:t>, пол, </a:t>
            </a:r>
            <a:r>
              <a:rPr dirty="0" err="1"/>
              <a:t>тип</a:t>
            </a:r>
            <a:r>
              <a:rPr dirty="0"/>
              <a:t> </a:t>
            </a:r>
            <a:r>
              <a:rPr dirty="0" err="1"/>
              <a:t>телосложени</a:t>
            </a:r>
            <a:r>
              <a:rPr lang="bg-BG" dirty="0"/>
              <a:t>е</a:t>
            </a:r>
            <a:r>
              <a:rPr dirty="0"/>
              <a:t>, в</a:t>
            </a:r>
            <a:r>
              <a:rPr lang="bg-BG" dirty="0"/>
              <a:t>ъ</a:t>
            </a:r>
            <a:r>
              <a:rPr dirty="0" err="1"/>
              <a:t>зраст</a:t>
            </a:r>
            <a:r>
              <a:rPr dirty="0"/>
              <a:t> (</a:t>
            </a:r>
            <a:r>
              <a:rPr lang="bg-BG" dirty="0"/>
              <a:t>колкото по-възрастен е човекът, толкова по-забавен е метаболизмът</a:t>
            </a:r>
            <a:r>
              <a:rPr dirty="0"/>
              <a:t>). </a:t>
            </a:r>
            <a:r>
              <a:rPr dirty="0" err="1"/>
              <a:t>Други</a:t>
            </a:r>
            <a:r>
              <a:rPr lang="bg-BG" dirty="0"/>
              <a:t>те</a:t>
            </a:r>
            <a:r>
              <a:rPr dirty="0"/>
              <a:t> </a:t>
            </a:r>
            <a:r>
              <a:rPr dirty="0" err="1"/>
              <a:t>фактор</a:t>
            </a:r>
            <a:r>
              <a:rPr lang="bg-BG" dirty="0"/>
              <a:t>и се поддават на корекция</a:t>
            </a:r>
            <a:r>
              <a:rPr dirty="0"/>
              <a:t>. К</a:t>
            </a:r>
            <a:r>
              <a:rPr lang="bg-BG" dirty="0"/>
              <a:t>ъм тези</a:t>
            </a:r>
            <a:r>
              <a:rPr dirty="0"/>
              <a:t> </a:t>
            </a:r>
            <a:r>
              <a:rPr dirty="0" err="1"/>
              <a:t>динамич</a:t>
            </a:r>
            <a:r>
              <a:rPr lang="bg-BG" dirty="0"/>
              <a:t>ни</a:t>
            </a:r>
            <a:r>
              <a:rPr dirty="0"/>
              <a:t> </a:t>
            </a:r>
            <a:r>
              <a:rPr dirty="0" err="1"/>
              <a:t>параметр</a:t>
            </a:r>
            <a:r>
              <a:rPr lang="bg-BG" dirty="0"/>
              <a:t>и се отнасят масата на тялото, </a:t>
            </a:r>
            <a:r>
              <a:rPr dirty="0" err="1"/>
              <a:t>психо</a:t>
            </a:r>
            <a:r>
              <a:rPr lang="bg-BG" dirty="0"/>
              <a:t>е</a:t>
            </a:r>
            <a:r>
              <a:rPr dirty="0" err="1"/>
              <a:t>моционално</a:t>
            </a:r>
            <a:r>
              <a:rPr lang="bg-BG" dirty="0"/>
              <a:t>то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 err="1"/>
              <a:t>стояние</a:t>
            </a:r>
            <a:r>
              <a:rPr dirty="0"/>
              <a:t>, </a:t>
            </a:r>
            <a:r>
              <a:rPr dirty="0" err="1"/>
              <a:t>организация</a:t>
            </a:r>
            <a:r>
              <a:rPr lang="bg-BG" dirty="0"/>
              <a:t> на храненето</a:t>
            </a:r>
            <a:r>
              <a:rPr dirty="0"/>
              <a:t>,</a:t>
            </a:r>
            <a:r>
              <a:rPr lang="bg-BG" dirty="0"/>
              <a:t> нивото на изработване на хормоните, физически натоварвания</a:t>
            </a:r>
            <a:r>
              <a:rPr dirty="0"/>
              <a:t>.</a:t>
            </a:r>
            <a:r>
              <a:rPr lang="bg-BG"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взаимодействи</a:t>
            </a:r>
            <a:r>
              <a:rPr lang="bg-BG" dirty="0"/>
              <a:t>ето на всичко изброено зависи и скоростта на обмяната</a:t>
            </a:r>
            <a:r>
              <a:rPr dirty="0"/>
              <a:t>. 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lang="bg-BG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Източник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054362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bg-BG" dirty="0"/>
              <a:t>За да не навредим на обмяната на веществата, са необходими две неща</a:t>
            </a:r>
            <a:r>
              <a:rPr dirty="0"/>
              <a:t>: </a:t>
            </a:r>
            <a:r>
              <a:rPr dirty="0" err="1"/>
              <a:t>баланси</a:t>
            </a:r>
            <a:r>
              <a:rPr lang="bg-BG" dirty="0"/>
              <a:t>рано хранене</a:t>
            </a:r>
            <a:r>
              <a:rPr dirty="0"/>
              <a:t> и </a:t>
            </a:r>
            <a:r>
              <a:rPr dirty="0" err="1"/>
              <a:t>оптималн</a:t>
            </a:r>
            <a:r>
              <a:rPr lang="bg-BG" dirty="0"/>
              <a:t>о физическо натоварване</a:t>
            </a:r>
            <a:r>
              <a:rPr dirty="0"/>
              <a:t>. </a:t>
            </a:r>
            <a:r>
              <a:rPr dirty="0" err="1"/>
              <a:t>Крайности</a:t>
            </a:r>
            <a:r>
              <a:rPr lang="bg-BG" dirty="0"/>
              <a:t> от рода на изморителни тренировки, екстремални диети или гладуване могат да доведат до резултат, противоположен на желания</a:t>
            </a:r>
            <a:r>
              <a:rPr dirty="0"/>
              <a:t>. </a:t>
            </a:r>
            <a:r>
              <a:rPr dirty="0" err="1"/>
              <a:t>Организм</a:t>
            </a:r>
            <a:r>
              <a:rPr lang="bg-BG" dirty="0" err="1"/>
              <a:t>ът</a:t>
            </a:r>
            <a:r>
              <a:rPr dirty="0"/>
              <a:t> </a:t>
            </a:r>
            <a:r>
              <a:rPr dirty="0" err="1"/>
              <a:t>включ</a:t>
            </a:r>
            <a:r>
              <a:rPr lang="bg-BG" dirty="0"/>
              <a:t>в</a:t>
            </a:r>
            <a:r>
              <a:rPr dirty="0"/>
              <a:t>а «</a:t>
            </a:r>
            <a:r>
              <a:rPr dirty="0" err="1"/>
              <a:t>реакци</a:t>
            </a:r>
            <a:r>
              <a:rPr lang="bg-BG" dirty="0"/>
              <a:t>я на оживяване</a:t>
            </a:r>
            <a:r>
              <a:rPr dirty="0"/>
              <a:t>» и </a:t>
            </a:r>
            <a:r>
              <a:rPr lang="bg-BG" dirty="0"/>
              <a:t>започва да забавя темпа на обмяната</a:t>
            </a:r>
            <a:r>
              <a:rPr dirty="0"/>
              <a:t>,</a:t>
            </a:r>
            <a:r>
              <a:rPr lang="bg-BG" dirty="0"/>
              <a:t> защото не му достига енергия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251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7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0"/>
            <a:ext cx="14716127" cy="464343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7"/>
            <a:ext cx="7500939" cy="115728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7"/>
            <a:ext cx="7500939" cy="5607846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4"/>
            <a:ext cx="7500939" cy="576858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9" cy="88403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9" cy="8840393"/>
          </a:xfrm>
          <a:prstGeom prst="rect">
            <a:avLst/>
          </a:prstGeom>
        </p:spPr>
        <p:txBody>
          <a:bodyPr/>
          <a:lstStyle>
            <a:lvl1pPr marL="465363" indent="-465363">
              <a:spcBef>
                <a:spcPts val="4500"/>
              </a:spcBef>
              <a:defRPr sz="3800"/>
            </a:lvl1pPr>
            <a:lvl2pPr marL="808263" indent="-465363">
              <a:spcBef>
                <a:spcPts val="4500"/>
              </a:spcBef>
              <a:defRPr sz="3800"/>
            </a:lvl2pPr>
            <a:lvl3pPr marL="1151164" indent="-465363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6"/>
            <a:ext cx="15609094" cy="1014412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9" cy="5304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5"/>
            <a:ext cx="7500940" cy="5304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5"/>
            <a:ext cx="7500939" cy="112156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4833937" y="8947546"/>
            <a:ext cx="14716127" cy="66079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"/>
              </a:defRPr>
            </a:lvl1pPr>
            <a:lvl2pPr marL="839610" indent="-395111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2pPr>
            <a:lvl3pPr marL="1284110" indent="-395110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3pPr>
            <a:lvl4pPr marL="1728610" indent="-395110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4pPr>
            <a:lvl5pPr marL="2173110" indent="-395110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4833937" y="6000353"/>
            <a:ext cx="14716128" cy="965202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5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17361" marR="0" indent="-617361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61860" marR="0" indent="-617361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5063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9508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3953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8398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84361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728861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73361" marR="0" indent="-617361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2.png"/>
          <p:cNvPicPr>
            <a:picLocks noChangeAspect="1"/>
          </p:cNvPicPr>
          <p:nvPr/>
        </p:nvPicPr>
        <p:blipFill>
          <a:blip r:embed="rId2" cstate="print"/>
          <a:srcRect l="10227" t="6144" r="4017" b="9401"/>
          <a:stretch>
            <a:fillRect/>
          </a:stretch>
        </p:blipFill>
        <p:spPr>
          <a:xfrm>
            <a:off x="-160636" y="-93429"/>
            <a:ext cx="24705270" cy="1390285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227365" y="4215932"/>
            <a:ext cx="12254955" cy="5284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1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 err="1"/>
              <a:t>Липостик</a:t>
            </a:r>
            <a:r>
              <a:rPr lang="bg-BG" dirty="0"/>
              <a:t> </a:t>
            </a:r>
            <a:r>
              <a:rPr lang="bg-BG" dirty="0" err="1"/>
              <a:t>Фит</a:t>
            </a:r>
            <a:endParaRPr dirty="0"/>
          </a:p>
          <a:p>
            <a:pPr algn="l"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/>
            <a:r>
              <a:rPr lang="ru-RU" sz="6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Ускоряване</a:t>
            </a:r>
            <a:r>
              <a:rPr lang="ru-RU" sz="6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метаболизма </a:t>
            </a:r>
          </a:p>
          <a:p>
            <a:pPr algn="l"/>
            <a:r>
              <a:rPr lang="ru-RU" sz="6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вреда за </a:t>
            </a:r>
            <a:r>
              <a:rPr lang="ru-RU" sz="6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здравето</a:t>
            </a:r>
            <a:endParaRPr lang="ru-RU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" name="imag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7365" y="12020021"/>
            <a:ext cx="3831040" cy="671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8462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862829" y="5492549"/>
            <a:ext cx="22847598" cy="1683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sz="10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dirty="0"/>
              <a:t>КАК</a:t>
            </a:r>
            <a:r>
              <a:rPr lang="bg-BG" dirty="0"/>
              <a:t> ДА УСКОРИМ </a:t>
            </a:r>
            <a:r>
              <a:rPr dirty="0"/>
              <a:t>МЕТАБОЛИЗМ</a:t>
            </a:r>
            <a:r>
              <a:rPr lang="bg-BG" dirty="0"/>
              <a:t>А</a:t>
            </a:r>
            <a:r>
              <a:rPr dirty="0"/>
              <a:t>?</a:t>
            </a:r>
          </a:p>
        </p:txBody>
      </p:sp>
      <p:pic>
        <p:nvPicPr>
          <p:cNvPr id="266" name="image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25007" y="12330425"/>
            <a:ext cx="2587985" cy="453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21.png"/>
          <p:cNvPicPr>
            <a:picLocks noChangeAspect="1"/>
          </p:cNvPicPr>
          <p:nvPr/>
        </p:nvPicPr>
        <p:blipFill>
          <a:blip r:embed="rId3" cstate="print"/>
          <a:srcRect t="5988" b="3406"/>
          <a:stretch>
            <a:fillRect/>
          </a:stretch>
        </p:blipFill>
        <p:spPr>
          <a:xfrm>
            <a:off x="-49016" y="-208586"/>
            <a:ext cx="25997647" cy="1413317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>
            <a:off x="1448754" y="1530348"/>
            <a:ext cx="21486492" cy="2298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defRPr sz="10000" b="1" cap="all" baseline="-4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 err="1"/>
              <a:t>Липостик</a:t>
            </a:r>
            <a:r>
              <a:rPr lang="bg-BG" dirty="0"/>
              <a:t> </a:t>
            </a:r>
            <a:r>
              <a:rPr lang="bg-BG" dirty="0" err="1"/>
              <a:t>Фит</a:t>
            </a:r>
            <a:endParaRPr dirty="0"/>
          </a:p>
          <a:p>
            <a:pPr algn="l">
              <a:defRPr sz="6000" b="1" cap="all" baseline="-83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  <a:r>
              <a:rPr sz="5000" baseline="-9999" dirty="0"/>
              <a:t>— </a:t>
            </a:r>
            <a:r>
              <a:rPr sz="5000" baseline="-9999" dirty="0" err="1"/>
              <a:t>инова</a:t>
            </a:r>
            <a:r>
              <a:rPr lang="bg-BG" sz="5000" baseline="-9999" dirty="0" err="1"/>
              <a:t>тивен</a:t>
            </a:r>
            <a:r>
              <a:rPr sz="5000" baseline="-9999" dirty="0"/>
              <a:t> продукт </a:t>
            </a:r>
          </a:p>
          <a:p>
            <a:pPr algn="l">
              <a:defRPr b="1" cap="all" baseline="-9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за</a:t>
            </a:r>
            <a:r>
              <a:rPr dirty="0"/>
              <a:t> </a:t>
            </a:r>
            <a:r>
              <a:rPr dirty="0" err="1"/>
              <a:t>безопасно</a:t>
            </a:r>
            <a:r>
              <a:rPr dirty="0"/>
              <a:t>* </a:t>
            </a:r>
            <a:r>
              <a:rPr lang="bg-BG" dirty="0"/>
              <a:t>намаляване на теглото</a:t>
            </a:r>
            <a:endParaRPr dirty="0"/>
          </a:p>
        </p:txBody>
      </p:sp>
      <p:sp>
        <p:nvSpPr>
          <p:cNvPr id="272" name="Shape 272"/>
          <p:cNvSpPr/>
          <p:nvPr/>
        </p:nvSpPr>
        <p:spPr>
          <a:xfrm>
            <a:off x="3508635" y="4994966"/>
            <a:ext cx="7912400" cy="189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б</a:t>
            </a:r>
            <a:r>
              <a:rPr dirty="0" err="1"/>
              <a:t>езопасно</a:t>
            </a:r>
            <a:r>
              <a:rPr lang="bg-BG" dirty="0"/>
              <a:t> намаляване на теглото чрез</a:t>
            </a:r>
            <a:r>
              <a:rPr dirty="0"/>
              <a:t> </a:t>
            </a:r>
            <a:r>
              <a:rPr dirty="0" err="1"/>
              <a:t>ускоря</a:t>
            </a:r>
            <a:r>
              <a:rPr lang="bg-BG" dirty="0" err="1"/>
              <a:t>ване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метаболизма</a:t>
            </a:r>
            <a:endParaRPr dirty="0"/>
          </a:p>
        </p:txBody>
      </p:sp>
      <p:pic>
        <p:nvPicPr>
          <p:cNvPr id="273" name="image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49517" y="12729432"/>
            <a:ext cx="1941520" cy="34014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12599612" y="12144005"/>
            <a:ext cx="9115737" cy="1055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marL="419804" indent="-419804" algn="l">
              <a:lnSpc>
                <a:spcPct val="110000"/>
              </a:lnSpc>
              <a:buSzPct val="75000"/>
              <a:buChar char="*"/>
              <a:defRPr sz="28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Продуктът не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/>
              <a:t>д</a:t>
            </a:r>
            <a:r>
              <a:rPr lang="bg-BG" dirty="0"/>
              <a:t>ъ</a:t>
            </a:r>
            <a:r>
              <a:rPr dirty="0" err="1"/>
              <a:t>ржа</a:t>
            </a:r>
            <a:r>
              <a:rPr dirty="0"/>
              <a:t> </a:t>
            </a:r>
            <a:r>
              <a:rPr dirty="0" err="1"/>
              <a:t>диурети</a:t>
            </a:r>
            <a:r>
              <a:rPr lang="bg-BG" dirty="0"/>
              <a:t>ц</a:t>
            </a:r>
            <a:r>
              <a:rPr dirty="0"/>
              <a:t>и, </a:t>
            </a:r>
            <a:r>
              <a:rPr dirty="0" err="1"/>
              <a:t>слабителн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стероид</a:t>
            </a:r>
            <a:r>
              <a:rPr lang="bg-BG" dirty="0"/>
              <a:t>и</a:t>
            </a:r>
            <a:r>
              <a:rPr dirty="0"/>
              <a:t>, </a:t>
            </a:r>
            <a:r>
              <a:rPr lang="bg-BG" dirty="0"/>
              <a:t>х</a:t>
            </a:r>
            <a:r>
              <a:rPr dirty="0" err="1"/>
              <a:t>ормон</a:t>
            </a:r>
            <a:r>
              <a:rPr lang="bg-BG" dirty="0"/>
              <a:t>и</a:t>
            </a:r>
            <a:r>
              <a:rPr dirty="0"/>
              <a:t>. </a:t>
            </a:r>
          </a:p>
        </p:txBody>
      </p:sp>
      <p:sp>
        <p:nvSpPr>
          <p:cNvPr id="275" name="Shape 275"/>
          <p:cNvSpPr/>
          <p:nvPr/>
        </p:nvSpPr>
        <p:spPr>
          <a:xfrm>
            <a:off x="3508634" y="6821376"/>
            <a:ext cx="9316729" cy="189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н</a:t>
            </a:r>
            <a:r>
              <a:rPr dirty="0" err="1"/>
              <a:t>ов</a:t>
            </a:r>
            <a:r>
              <a:rPr lang="bg-BG" dirty="0"/>
              <a:t>о ниво на</a:t>
            </a:r>
            <a:r>
              <a:rPr dirty="0"/>
              <a:t> </a:t>
            </a:r>
            <a:r>
              <a:rPr dirty="0" err="1"/>
              <a:t>биодост</a:t>
            </a:r>
            <a:r>
              <a:rPr lang="bg-BG" dirty="0"/>
              <a:t>ъ</a:t>
            </a:r>
            <a:r>
              <a:rPr dirty="0" err="1"/>
              <a:t>пност</a:t>
            </a:r>
            <a:r>
              <a:rPr lang="bg-BG" dirty="0"/>
              <a:t>, </a:t>
            </a:r>
            <a:r>
              <a:rPr dirty="0" err="1"/>
              <a:t>благодар</a:t>
            </a:r>
            <a:r>
              <a:rPr lang="bg-BG" dirty="0" err="1"/>
              <a:t>ение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липо</a:t>
            </a:r>
            <a:r>
              <a:rPr lang="bg-BG" dirty="0"/>
              <a:t>з</a:t>
            </a:r>
            <a:r>
              <a:rPr dirty="0" err="1"/>
              <a:t>ом</a:t>
            </a:r>
            <a:r>
              <a:rPr lang="bg-BG" dirty="0" err="1"/>
              <a:t>ната</a:t>
            </a:r>
            <a:r>
              <a:rPr dirty="0"/>
              <a:t> </a:t>
            </a:r>
            <a:r>
              <a:rPr dirty="0" err="1"/>
              <a:t>технологи</a:t>
            </a:r>
            <a:r>
              <a:rPr lang="bg-BG" dirty="0"/>
              <a:t>я</a:t>
            </a:r>
            <a:endParaRPr dirty="0"/>
          </a:p>
        </p:txBody>
      </p:sp>
      <p:sp>
        <p:nvSpPr>
          <p:cNvPr id="276" name="Shape 276"/>
          <p:cNvSpPr/>
          <p:nvPr/>
        </p:nvSpPr>
        <p:spPr>
          <a:xfrm>
            <a:off x="3508635" y="8796170"/>
            <a:ext cx="9316729" cy="2483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</a:t>
            </a:r>
            <a:r>
              <a:rPr lang="bg-BG" dirty="0"/>
              <a:t>ъ</a:t>
            </a:r>
            <a:r>
              <a:rPr dirty="0" err="1"/>
              <a:t>времен</a:t>
            </a:r>
            <a:r>
              <a:rPr lang="bg-BG" dirty="0"/>
              <a:t>е</a:t>
            </a:r>
            <a:r>
              <a:rPr dirty="0"/>
              <a:t>н </a:t>
            </a:r>
            <a:r>
              <a:rPr dirty="0" err="1"/>
              <a:t>формат</a:t>
            </a:r>
            <a:endParaRPr dirty="0"/>
          </a:p>
          <a:p>
            <a:pPr algn="l"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х</a:t>
            </a:r>
            <a:r>
              <a:rPr dirty="0" err="1"/>
              <a:t>ерметичн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порционн</a:t>
            </a:r>
            <a:r>
              <a:rPr lang="bg-BG" dirty="0"/>
              <a:t>и пакетчета, които е удобно да носиш със себе си</a:t>
            </a:r>
            <a:r>
              <a:rPr dirty="0"/>
              <a:t> </a:t>
            </a:r>
          </a:p>
          <a:p>
            <a:pPr algn="l"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277" name="Shape 277"/>
          <p:cNvSpPr/>
          <p:nvPr/>
        </p:nvSpPr>
        <p:spPr>
          <a:xfrm>
            <a:off x="3508635" y="11020296"/>
            <a:ext cx="9316729" cy="189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доказан</a:t>
            </a:r>
            <a:r>
              <a:rPr lang="bg-BG" dirty="0"/>
              <a:t>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фективност</a:t>
            </a:r>
            <a:r>
              <a:rPr lang="bg-BG" dirty="0"/>
              <a:t> на</a:t>
            </a:r>
            <a:endParaRPr dirty="0"/>
          </a:p>
          <a:p>
            <a:pPr algn="l"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патентован</a:t>
            </a:r>
            <a:r>
              <a:rPr lang="bg-BG" dirty="0" err="1"/>
              <a:t>ите</a:t>
            </a:r>
            <a:r>
              <a:rPr dirty="0"/>
              <a:t> </a:t>
            </a:r>
            <a:r>
              <a:rPr dirty="0" err="1"/>
              <a:t>компонент</a:t>
            </a:r>
            <a:r>
              <a:rPr lang="bg-BG" dirty="0"/>
              <a:t>и</a:t>
            </a:r>
            <a:r>
              <a:rPr dirty="0"/>
              <a:t> </a:t>
            </a:r>
          </a:p>
          <a:p>
            <a:pPr algn="l"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в с</a:t>
            </a:r>
            <a:r>
              <a:rPr lang="bg-BG" dirty="0"/>
              <a:t>ъ</a:t>
            </a:r>
            <a:r>
              <a:rPr dirty="0" err="1"/>
              <a:t>став</a:t>
            </a:r>
            <a:r>
              <a:rPr lang="bg-BG" dirty="0"/>
              <a:t>а</a:t>
            </a:r>
            <a:endParaRPr dirty="0"/>
          </a:p>
        </p:txBody>
      </p:sp>
      <p:pic>
        <p:nvPicPr>
          <p:cNvPr id="278" name="image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7380" y="8909584"/>
            <a:ext cx="1287813" cy="138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2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0077" y="7077519"/>
            <a:ext cx="1227038" cy="1021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2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30521" y="5128083"/>
            <a:ext cx="1386150" cy="138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2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2767" y="11182916"/>
            <a:ext cx="1161659" cy="1440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26.png"/>
          <p:cNvPicPr>
            <a:picLocks noChangeAspect="1"/>
          </p:cNvPicPr>
          <p:nvPr/>
        </p:nvPicPr>
        <p:blipFill>
          <a:blip r:embed="rId3" cstate="print"/>
          <a:srcRect t="9926" r="11502" b="8049"/>
          <a:stretch>
            <a:fillRect/>
          </a:stretch>
        </p:blipFill>
        <p:spPr>
          <a:xfrm>
            <a:off x="-62094" y="-33536"/>
            <a:ext cx="24464461" cy="13783072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-2431944" y="-7008118"/>
            <a:ext cx="15710946" cy="15710942"/>
          </a:xfrm>
          <a:prstGeom prst="ellipse">
            <a:avLst/>
          </a:prstGeom>
          <a:solidFill>
            <a:srgbClr val="F6F6F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1424941" y="302019"/>
            <a:ext cx="9206043" cy="3837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8000" b="1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ПРОИЗВОДСТВО</a:t>
            </a:r>
            <a:r>
              <a:rPr lang="bg-BG" dirty="0"/>
              <a:t> </a:t>
            </a:r>
          </a:p>
          <a:p>
            <a:pPr algn="l">
              <a:defRPr sz="8000" b="1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НА БЪДЕЩЕТО</a:t>
            </a:r>
            <a:r>
              <a:rPr dirty="0"/>
              <a:t> </a:t>
            </a:r>
          </a:p>
          <a:p>
            <a:pPr algn="l">
              <a:tabLst>
                <a:tab pos="3835400" algn="l"/>
              </a:tabLst>
              <a:defRPr sz="8000" b="1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288" name="Shape 288"/>
          <p:cNvSpPr/>
          <p:nvPr/>
        </p:nvSpPr>
        <p:spPr>
          <a:xfrm>
            <a:off x="1486854" y="4132119"/>
            <a:ext cx="9045496" cy="3098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marL="381000" indent="-381000" algn="l"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т</a:t>
            </a:r>
            <a:r>
              <a:rPr dirty="0" err="1"/>
              <a:t>ехнопарк</a:t>
            </a:r>
            <a:r>
              <a:rPr lang="bg-BG" dirty="0"/>
              <a:t> от</a:t>
            </a:r>
            <a:r>
              <a:rPr dirty="0"/>
              <a:t> </a:t>
            </a:r>
            <a:r>
              <a:rPr dirty="0" err="1"/>
              <a:t>ново</a:t>
            </a:r>
            <a:r>
              <a:rPr dirty="0"/>
              <a:t> </a:t>
            </a:r>
            <a:r>
              <a:rPr dirty="0" err="1"/>
              <a:t>поколени</a:t>
            </a:r>
            <a:r>
              <a:rPr lang="bg-BG" dirty="0"/>
              <a:t>е</a:t>
            </a:r>
            <a:endParaRPr dirty="0"/>
          </a:p>
          <a:p>
            <a:pPr marL="381000" indent="-381000" algn="l"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 err="1"/>
              <a:t>инов</a:t>
            </a:r>
            <a:r>
              <a:rPr dirty="0"/>
              <a:t>а</a:t>
            </a:r>
            <a:r>
              <a:rPr lang="bg-BG" dirty="0" err="1"/>
              <a:t>тивни</a:t>
            </a:r>
            <a:r>
              <a:rPr dirty="0"/>
              <a:t> </a:t>
            </a:r>
            <a:r>
              <a:rPr dirty="0" err="1"/>
              <a:t>разработки</a:t>
            </a:r>
            <a:endParaRPr dirty="0"/>
          </a:p>
          <a:p>
            <a:pPr marL="381000" indent="-381000" algn="l"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е</a:t>
            </a:r>
            <a:r>
              <a:rPr dirty="0" err="1"/>
              <a:t>нерго</a:t>
            </a:r>
            <a:r>
              <a:rPr lang="bg-BG" dirty="0"/>
              <a:t>е</a:t>
            </a:r>
            <a:r>
              <a:rPr dirty="0" err="1"/>
              <a:t>фективно</a:t>
            </a:r>
            <a:r>
              <a:rPr dirty="0"/>
              <a:t> и </a:t>
            </a:r>
            <a:r>
              <a:rPr lang="bg-BG" dirty="0"/>
              <a:t>е</a:t>
            </a:r>
            <a:r>
              <a:rPr dirty="0" err="1"/>
              <a:t>кологично</a:t>
            </a:r>
            <a:r>
              <a:rPr dirty="0"/>
              <a:t> </a:t>
            </a:r>
            <a:r>
              <a:rPr dirty="0" err="1"/>
              <a:t>производство</a:t>
            </a:r>
            <a:endParaRPr dirty="0"/>
          </a:p>
        </p:txBody>
      </p:sp>
      <p:pic>
        <p:nvPicPr>
          <p:cNvPr id="289" name="image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49517" y="12729432"/>
            <a:ext cx="1941520" cy="340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1399541" y="991888"/>
            <a:ext cx="14295577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КОНТРОЛ</a:t>
            </a:r>
            <a:r>
              <a:rPr lang="bg-BG" dirty="0"/>
              <a:t> НА</a:t>
            </a:r>
            <a:r>
              <a:rPr dirty="0"/>
              <a:t> КАЧЕСТВ</a:t>
            </a:r>
            <a:r>
              <a:rPr lang="bg-BG" dirty="0"/>
              <a:t>ОТО</a:t>
            </a:r>
            <a:endParaRPr dirty="0"/>
          </a:p>
        </p:txBody>
      </p:sp>
      <p:sp>
        <p:nvSpPr>
          <p:cNvPr id="295" name="Shape 295"/>
          <p:cNvSpPr/>
          <p:nvPr/>
        </p:nvSpPr>
        <p:spPr>
          <a:xfrm>
            <a:off x="1269820" y="3295257"/>
            <a:ext cx="11995268" cy="2452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algn="l">
              <a:defRPr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</a:t>
            </a:r>
            <a:r>
              <a:rPr dirty="0"/>
              <a:t>о</a:t>
            </a:r>
            <a:r>
              <a:rPr lang="bg-BG" dirty="0"/>
              <a:t>вече от</a:t>
            </a:r>
            <a:r>
              <a:rPr dirty="0"/>
              <a:t> 40 </a:t>
            </a:r>
            <a:r>
              <a:rPr dirty="0" err="1"/>
              <a:t>сертификат</a:t>
            </a:r>
            <a:r>
              <a:rPr lang="bg-BG" dirty="0"/>
              <a:t>а</a:t>
            </a:r>
            <a:r>
              <a:rPr dirty="0"/>
              <a:t> </a:t>
            </a:r>
          </a:p>
          <a:p>
            <a:pPr algn="l">
              <a:defRPr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за </a:t>
            </a:r>
            <a:r>
              <a:rPr dirty="0"/>
              <a:t>с</a:t>
            </a:r>
            <a:r>
              <a:rPr lang="bg-BG" dirty="0"/>
              <a:t>ъ</a:t>
            </a:r>
            <a:r>
              <a:rPr dirty="0" err="1"/>
              <a:t>ответстви</a:t>
            </a:r>
            <a:r>
              <a:rPr lang="bg-BG" dirty="0"/>
              <a:t>е на</a:t>
            </a:r>
            <a:r>
              <a:rPr dirty="0"/>
              <a:t> </a:t>
            </a:r>
            <a:r>
              <a:rPr dirty="0" err="1"/>
              <a:t>производств</a:t>
            </a:r>
            <a:r>
              <a:rPr lang="bg-BG" dirty="0" err="1"/>
              <a:t>ото</a:t>
            </a:r>
            <a:r>
              <a:rPr dirty="0"/>
              <a:t> </a:t>
            </a:r>
          </a:p>
          <a:p>
            <a:pPr algn="l">
              <a:defRPr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със </a:t>
            </a:r>
            <a:r>
              <a:rPr dirty="0" err="1"/>
              <a:t>строги</a:t>
            </a:r>
            <a:r>
              <a:rPr lang="bg-BG" dirty="0"/>
              <a:t>те световни </a:t>
            </a:r>
            <a:r>
              <a:rPr dirty="0" err="1"/>
              <a:t>стандарт</a:t>
            </a:r>
            <a:r>
              <a:rPr lang="bg-BG" dirty="0"/>
              <a:t>и</a:t>
            </a:r>
            <a:r>
              <a:rPr dirty="0"/>
              <a:t> </a:t>
            </a:r>
          </a:p>
        </p:txBody>
      </p:sp>
      <p:grpSp>
        <p:nvGrpSpPr>
          <p:cNvPr id="300" name="Group 300"/>
          <p:cNvGrpSpPr/>
          <p:nvPr/>
        </p:nvGrpSpPr>
        <p:grpSpPr>
          <a:xfrm>
            <a:off x="1567211" y="6661053"/>
            <a:ext cx="4957421" cy="4895820"/>
            <a:chOff x="0" y="0"/>
            <a:chExt cx="4957419" cy="4895819"/>
          </a:xfrm>
        </p:grpSpPr>
        <p:pic>
          <p:nvPicPr>
            <p:cNvPr id="296" name="image28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0295" y="14792"/>
              <a:ext cx="2312015" cy="2312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image29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86" y="2576104"/>
              <a:ext cx="2312015" cy="2312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image30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30006" y="2568404"/>
              <a:ext cx="2327414" cy="2327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image3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1" y="-1"/>
              <a:ext cx="2311392" cy="2315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1" name="image27.png"/>
          <p:cNvPicPr>
            <a:picLocks noChangeAspect="1"/>
          </p:cNvPicPr>
          <p:nvPr/>
        </p:nvPicPr>
        <p:blipFill>
          <a:blip r:embed="rId8" cstate="print"/>
          <a:srcRect l="13691" t="466" r="3286"/>
          <a:stretch>
            <a:fillRect/>
          </a:stretch>
        </p:blipFill>
        <p:spPr>
          <a:xfrm>
            <a:off x="10580963" y="2091016"/>
            <a:ext cx="17745822" cy="11967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00" h="21600" extrusionOk="0">
                <a:moveTo>
                  <a:pt x="10100" y="0"/>
                </a:moveTo>
                <a:cubicBezTo>
                  <a:pt x="7515" y="0"/>
                  <a:pt x="4929" y="1564"/>
                  <a:pt x="2957" y="4692"/>
                </a:cubicBezTo>
                <a:cubicBezTo>
                  <a:pt x="73" y="9264"/>
                  <a:pt x="-700" y="15910"/>
                  <a:pt x="631" y="21600"/>
                </a:cubicBezTo>
                <a:lnTo>
                  <a:pt x="19569" y="21600"/>
                </a:lnTo>
                <a:cubicBezTo>
                  <a:pt x="20900" y="15910"/>
                  <a:pt x="20127" y="9264"/>
                  <a:pt x="17243" y="4692"/>
                </a:cubicBezTo>
                <a:cubicBezTo>
                  <a:pt x="15271" y="1564"/>
                  <a:pt x="12685" y="0"/>
                  <a:pt x="101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32.png"/>
          <p:cNvPicPr>
            <a:picLocks noChangeAspect="1"/>
          </p:cNvPicPr>
          <p:nvPr/>
        </p:nvPicPr>
        <p:blipFill>
          <a:blip r:embed="rId3" cstate="print"/>
          <a:srcRect t="18771" b="1932"/>
          <a:stretch>
            <a:fillRect/>
          </a:stretch>
        </p:blipFill>
        <p:spPr>
          <a:xfrm>
            <a:off x="-63064" y="-27939"/>
            <a:ext cx="26051347" cy="13771879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-4794144" y="-7330134"/>
            <a:ext cx="18064958" cy="18064958"/>
          </a:xfrm>
          <a:prstGeom prst="ellipse">
            <a:avLst/>
          </a:prstGeom>
          <a:solidFill>
            <a:srgbClr val="F6F6F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1532433" y="925609"/>
            <a:ext cx="10654011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sz="8000" b="1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УНИКАЛНА </a:t>
            </a:r>
            <a:r>
              <a:rPr lang="bg-BG" dirty="0"/>
              <a:t>Е</a:t>
            </a:r>
            <a:r>
              <a:rPr dirty="0"/>
              <a:t>КОСИСТЕМА</a:t>
            </a:r>
          </a:p>
        </p:txBody>
      </p:sp>
      <p:sp>
        <p:nvSpPr>
          <p:cNvPr id="308" name="Shape 308"/>
          <p:cNvSpPr/>
          <p:nvPr/>
        </p:nvSpPr>
        <p:spPr>
          <a:xfrm>
            <a:off x="3357369" y="8259626"/>
            <a:ext cx="6648540" cy="131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внимателно събиране на реколтата</a:t>
            </a:r>
            <a:endParaRPr dirty="0"/>
          </a:p>
        </p:txBody>
      </p:sp>
      <p:sp>
        <p:nvSpPr>
          <p:cNvPr id="309" name="Shape 309"/>
          <p:cNvSpPr/>
          <p:nvPr/>
        </p:nvSpPr>
        <p:spPr>
          <a:xfrm>
            <a:off x="3320360" y="4581957"/>
            <a:ext cx="6915240" cy="131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405 </a:t>
            </a:r>
            <a:r>
              <a:rPr lang="bg-BG" dirty="0"/>
              <a:t>х</a:t>
            </a:r>
            <a:r>
              <a:rPr dirty="0" err="1"/>
              <a:t>ектар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плодородн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зелен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пол</a:t>
            </a:r>
            <a:r>
              <a:rPr lang="bg-BG" dirty="0"/>
              <a:t>я</a:t>
            </a:r>
            <a:endParaRPr dirty="0"/>
          </a:p>
        </p:txBody>
      </p:sp>
      <p:sp>
        <p:nvSpPr>
          <p:cNvPr id="310" name="Shape 310"/>
          <p:cNvSpPr/>
          <p:nvPr/>
        </p:nvSpPr>
        <p:spPr>
          <a:xfrm>
            <a:off x="3320362" y="6333339"/>
            <a:ext cx="6915237" cy="131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оптималн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климатич</a:t>
            </a:r>
            <a:r>
              <a:rPr lang="bg-BG" dirty="0"/>
              <a:t>ни</a:t>
            </a:r>
            <a:r>
              <a:rPr dirty="0"/>
              <a:t> </a:t>
            </a:r>
            <a:r>
              <a:rPr dirty="0" err="1"/>
              <a:t>условия</a:t>
            </a:r>
            <a:endParaRPr dirty="0"/>
          </a:p>
        </p:txBody>
      </p:sp>
      <p:pic>
        <p:nvPicPr>
          <p:cNvPr id="311" name="image3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0004" y="6330355"/>
            <a:ext cx="1144127" cy="1055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3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3255" y="8045701"/>
            <a:ext cx="1088424" cy="1088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3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4141" y="4529046"/>
            <a:ext cx="1141253" cy="1141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hape 316"/>
          <p:cNvSpPr/>
          <p:nvPr/>
        </p:nvSpPr>
        <p:spPr>
          <a:xfrm>
            <a:off x="1490933" y="3670143"/>
            <a:ext cx="14525478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липо</a:t>
            </a:r>
            <a:r>
              <a:rPr lang="bg-BG" dirty="0"/>
              <a:t>ЗОМИ</a:t>
            </a:r>
            <a:endParaRPr dirty="0"/>
          </a:p>
          <a:p>
            <a:pPr algn="l">
              <a:defRPr sz="8000" b="1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Във всяка капка</a:t>
            </a:r>
            <a:endParaRPr dirty="0"/>
          </a:p>
        </p:txBody>
      </p:sp>
      <p:sp>
        <p:nvSpPr>
          <p:cNvPr id="317" name="Shape 317"/>
          <p:cNvSpPr/>
          <p:nvPr/>
        </p:nvSpPr>
        <p:spPr>
          <a:xfrm>
            <a:off x="1483072" y="521788"/>
            <a:ext cx="17264238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defRPr sz="24000" b="1" cap="all" baseline="-4774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 </a:t>
            </a:r>
            <a:r>
              <a:rPr dirty="0" err="1"/>
              <a:t>трилион</a:t>
            </a:r>
            <a:r>
              <a:rPr b="0" dirty="0"/>
              <a:t> </a:t>
            </a:r>
          </a:p>
        </p:txBody>
      </p:sp>
      <p:pic>
        <p:nvPicPr>
          <p:cNvPr id="318" name="image36.png"/>
          <p:cNvPicPr>
            <a:picLocks noChangeAspect="1"/>
          </p:cNvPicPr>
          <p:nvPr/>
        </p:nvPicPr>
        <p:blipFill>
          <a:blip r:embed="rId4" cstate="print"/>
          <a:srcRect l="8471" t="695"/>
          <a:stretch>
            <a:fillRect/>
          </a:stretch>
        </p:blipFill>
        <p:spPr>
          <a:xfrm>
            <a:off x="9146268" y="3835010"/>
            <a:ext cx="17501099" cy="10680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5" h="21600" extrusionOk="0">
                <a:moveTo>
                  <a:pt x="11334" y="0"/>
                </a:moveTo>
                <a:cubicBezTo>
                  <a:pt x="8433" y="0"/>
                  <a:pt x="5533" y="1845"/>
                  <a:pt x="3319" y="5536"/>
                </a:cubicBezTo>
                <a:cubicBezTo>
                  <a:pt x="693" y="9915"/>
                  <a:pt x="-375" y="15908"/>
                  <a:pt x="115" y="21600"/>
                </a:cubicBezTo>
                <a:lnTo>
                  <a:pt x="21225" y="21600"/>
                </a:lnTo>
                <a:lnTo>
                  <a:pt x="21225" y="9675"/>
                </a:lnTo>
                <a:cubicBezTo>
                  <a:pt x="20727" y="8192"/>
                  <a:pt x="20104" y="6796"/>
                  <a:pt x="19348" y="5536"/>
                </a:cubicBezTo>
                <a:cubicBezTo>
                  <a:pt x="17135" y="1845"/>
                  <a:pt x="14234" y="0"/>
                  <a:pt x="1133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6437312" y="1003895"/>
            <a:ext cx="14317857" cy="1354535"/>
          </a:xfrm>
          <a:prstGeom prst="rect">
            <a:avLst/>
          </a:prstGeom>
          <a:solidFill>
            <a:srgbClr val="F6F6F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1424941" y="921499"/>
            <a:ext cx="11279935" cy="3473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spcBef>
                <a:spcPts val="3400"/>
              </a:spcBef>
              <a:defRPr sz="8000" b="1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ТЕХНОЛОГИЯ</a:t>
            </a:r>
            <a:r>
              <a:rPr dirty="0">
                <a:solidFill>
                  <a:srgbClr val="FB5C3A"/>
                </a:solidFill>
              </a:rPr>
              <a:t> </a:t>
            </a:r>
          </a:p>
          <a:p>
            <a:pPr algn="l">
              <a:spcBef>
                <a:spcPts val="3400"/>
              </a:spcBef>
              <a:defRPr sz="5400" b="1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В</a:t>
            </a:r>
            <a:r>
              <a:rPr lang="bg-BG" dirty="0"/>
              <a:t>И</a:t>
            </a:r>
            <a:r>
              <a:rPr dirty="0"/>
              <a:t>СОКА БИОДОСТ</a:t>
            </a:r>
            <a:r>
              <a:rPr lang="bg-BG" dirty="0"/>
              <a:t>Ъ</a:t>
            </a:r>
            <a:r>
              <a:rPr dirty="0"/>
              <a:t>ПНОСТ И </a:t>
            </a:r>
            <a:r>
              <a:rPr lang="bg-BG" dirty="0"/>
              <a:t>Е</a:t>
            </a:r>
            <a:r>
              <a:rPr dirty="0"/>
              <a:t>ФЕКТИВНОСТ</a:t>
            </a:r>
            <a:r>
              <a:rPr lang="bg-BG" dirty="0"/>
              <a:t> НА</a:t>
            </a:r>
            <a:r>
              <a:rPr dirty="0"/>
              <a:t> ПРОДУКТА</a:t>
            </a:r>
          </a:p>
        </p:txBody>
      </p:sp>
      <p:sp>
        <p:nvSpPr>
          <p:cNvPr id="323" name="Shape 323"/>
          <p:cNvSpPr/>
          <p:nvPr/>
        </p:nvSpPr>
        <p:spPr>
          <a:xfrm>
            <a:off x="1510666" y="4929625"/>
            <a:ext cx="12122426" cy="7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110000"/>
              </a:lnSpc>
              <a:defRPr sz="3800" b="1" cap="all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Двуст</a:t>
            </a:r>
            <a:r>
              <a:rPr lang="bg-BG" dirty="0"/>
              <a:t>Е</a:t>
            </a:r>
            <a:r>
              <a:rPr dirty="0" err="1"/>
              <a:t>пен</a:t>
            </a:r>
            <a:r>
              <a:rPr lang="bg-BG" dirty="0"/>
              <a:t>ЕН</a:t>
            </a:r>
            <a:r>
              <a:rPr dirty="0"/>
              <a:t> </a:t>
            </a:r>
            <a:r>
              <a:rPr dirty="0" err="1"/>
              <a:t>процес</a:t>
            </a:r>
            <a:endParaRPr dirty="0"/>
          </a:p>
        </p:txBody>
      </p:sp>
      <p:sp>
        <p:nvSpPr>
          <p:cNvPr id="324" name="Shape 324"/>
          <p:cNvSpPr/>
          <p:nvPr/>
        </p:nvSpPr>
        <p:spPr>
          <a:xfrm>
            <a:off x="15275878" y="12140040"/>
            <a:ext cx="2263437" cy="83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>
            <a:lvl1pPr algn="l">
              <a:lnSpc>
                <a:spcPct val="140000"/>
              </a:lnSpc>
              <a:defRPr sz="3600" b="1">
                <a:solidFill>
                  <a:srgbClr val="F06C3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 </a:t>
            </a:r>
            <a:r>
              <a:rPr dirty="0" err="1"/>
              <a:t>липо</a:t>
            </a:r>
            <a:r>
              <a:rPr lang="bg-BG" dirty="0"/>
              <a:t>з</a:t>
            </a:r>
            <a:r>
              <a:rPr dirty="0" err="1"/>
              <a:t>ом</a:t>
            </a:r>
            <a:endParaRPr dirty="0"/>
          </a:p>
        </p:txBody>
      </p:sp>
      <p:sp>
        <p:nvSpPr>
          <p:cNvPr id="325" name="Shape 325"/>
          <p:cNvSpPr/>
          <p:nvPr/>
        </p:nvSpPr>
        <p:spPr>
          <a:xfrm>
            <a:off x="1510666" y="6156676"/>
            <a:ext cx="10030002" cy="2667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Стъпка</a:t>
            </a:r>
            <a:r>
              <a:rPr dirty="0"/>
              <a:t> 1. </a:t>
            </a:r>
            <a:r>
              <a:rPr lang="bg-BG" dirty="0"/>
              <a:t>Е</a:t>
            </a:r>
            <a:r>
              <a:rPr dirty="0" err="1"/>
              <a:t>мулгиране</a:t>
            </a:r>
            <a:endParaRPr dirty="0"/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по</a:t>
            </a:r>
            <a:r>
              <a:rPr dirty="0" err="1"/>
              <a:t>зволя</a:t>
            </a:r>
            <a:r>
              <a:rPr lang="bg-BG" dirty="0"/>
              <a:t>ва смесването на </a:t>
            </a:r>
            <a:r>
              <a:rPr dirty="0"/>
              <a:t>н</a:t>
            </a:r>
            <a:r>
              <a:rPr lang="bg-BG" dirty="0"/>
              <a:t>я</a:t>
            </a:r>
            <a:r>
              <a:rPr dirty="0" err="1"/>
              <a:t>колко</a:t>
            </a:r>
            <a:r>
              <a:rPr dirty="0"/>
              <a:t> </a:t>
            </a:r>
            <a:r>
              <a:rPr dirty="0" err="1"/>
              <a:t>трудн</a:t>
            </a:r>
            <a:r>
              <a:rPr lang="bg-BG" dirty="0"/>
              <a:t>и за смесване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днородно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 err="1"/>
              <a:t>стояни</a:t>
            </a:r>
            <a:r>
              <a:rPr lang="bg-BG" dirty="0"/>
              <a:t>е</a:t>
            </a:r>
            <a:r>
              <a:rPr dirty="0"/>
              <a:t>.</a:t>
            </a:r>
          </a:p>
        </p:txBody>
      </p:sp>
      <p:sp>
        <p:nvSpPr>
          <p:cNvPr id="326" name="Shape 326"/>
          <p:cNvSpPr/>
          <p:nvPr/>
        </p:nvSpPr>
        <p:spPr>
          <a:xfrm>
            <a:off x="1510666" y="9067338"/>
            <a:ext cx="12122426" cy="2667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Стъпка</a:t>
            </a:r>
            <a:r>
              <a:rPr dirty="0"/>
              <a:t> 2. </a:t>
            </a:r>
            <a:r>
              <a:rPr dirty="0" err="1"/>
              <a:t>Инкапсулиране</a:t>
            </a:r>
            <a:r>
              <a:rPr dirty="0"/>
              <a:t> в </a:t>
            </a:r>
            <a:r>
              <a:rPr dirty="0" err="1"/>
              <a:t>липо</a:t>
            </a:r>
            <a:r>
              <a:rPr lang="bg-BG" dirty="0"/>
              <a:t>з</a:t>
            </a:r>
            <a:r>
              <a:rPr dirty="0" err="1"/>
              <a:t>ом</a:t>
            </a:r>
            <a:endParaRPr dirty="0"/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</a:t>
            </a:r>
            <a:r>
              <a:rPr dirty="0" err="1"/>
              <a:t>олу</a:t>
            </a:r>
            <a:r>
              <a:rPr lang="bg-BG" dirty="0" err="1"/>
              <a:t>чената</a:t>
            </a:r>
            <a:r>
              <a:rPr lang="bg-BG" dirty="0"/>
              <a:t> 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мулси</a:t>
            </a:r>
            <a:r>
              <a:rPr lang="bg-BG" dirty="0"/>
              <a:t>я се поставя</a:t>
            </a:r>
            <a:endParaRPr dirty="0"/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в </a:t>
            </a:r>
            <a:r>
              <a:rPr dirty="0" err="1"/>
              <a:t>липо</a:t>
            </a:r>
            <a:r>
              <a:rPr lang="bg-BG" dirty="0"/>
              <a:t>з</a:t>
            </a:r>
            <a:r>
              <a:rPr dirty="0" err="1"/>
              <a:t>ом</a:t>
            </a:r>
            <a:r>
              <a:rPr lang="bg-BG" dirty="0"/>
              <a:t> за</a:t>
            </a:r>
            <a:r>
              <a:rPr dirty="0"/>
              <a:t> </a:t>
            </a:r>
            <a:r>
              <a:rPr dirty="0" err="1"/>
              <a:t>надеж</a:t>
            </a:r>
            <a:r>
              <a:rPr lang="bg-BG" dirty="0"/>
              <a:t>д</a:t>
            </a:r>
            <a:r>
              <a:rPr dirty="0"/>
              <a:t>н</a:t>
            </a:r>
            <a:r>
              <a:rPr lang="bg-BG" dirty="0"/>
              <a:t>о</a:t>
            </a:r>
            <a:r>
              <a:rPr dirty="0"/>
              <a:t> и </a:t>
            </a:r>
            <a:r>
              <a:rPr dirty="0" err="1"/>
              <a:t>безопасно</a:t>
            </a:r>
            <a:r>
              <a:rPr dirty="0"/>
              <a:t> </a:t>
            </a:r>
            <a:r>
              <a:rPr dirty="0" err="1"/>
              <a:t>достав</a:t>
            </a:r>
            <a:r>
              <a:rPr lang="bg-BG" dirty="0" err="1"/>
              <a:t>яне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активно</a:t>
            </a:r>
            <a:r>
              <a:rPr lang="bg-BG" dirty="0"/>
              <a:t>т</a:t>
            </a:r>
            <a:r>
              <a:rPr dirty="0"/>
              <a:t>о </a:t>
            </a:r>
            <a:r>
              <a:rPr dirty="0" err="1"/>
              <a:t>веществ</a:t>
            </a:r>
            <a:r>
              <a:rPr lang="bg-BG" dirty="0"/>
              <a:t>о</a:t>
            </a:r>
            <a:r>
              <a:rPr dirty="0"/>
              <a:t> в </a:t>
            </a:r>
            <a:r>
              <a:rPr dirty="0" err="1"/>
              <a:t>клетк</a:t>
            </a:r>
            <a:r>
              <a:rPr lang="bg-BG" dirty="0"/>
              <a:t>ата</a:t>
            </a:r>
            <a:r>
              <a:rPr dirty="0"/>
              <a:t>.</a:t>
            </a:r>
          </a:p>
        </p:txBody>
      </p:sp>
      <p:grpSp>
        <p:nvGrpSpPr>
          <p:cNvPr id="331" name="Group 331"/>
          <p:cNvGrpSpPr/>
          <p:nvPr/>
        </p:nvGrpSpPr>
        <p:grpSpPr>
          <a:xfrm>
            <a:off x="13121641" y="1891134"/>
            <a:ext cx="10311107" cy="10716202"/>
            <a:chOff x="-2965702" y="-238040"/>
            <a:chExt cx="10311104" cy="10716200"/>
          </a:xfrm>
        </p:grpSpPr>
        <p:grpSp>
          <p:nvGrpSpPr>
            <p:cNvPr id="329" name="Group 329"/>
            <p:cNvGrpSpPr/>
            <p:nvPr/>
          </p:nvGrpSpPr>
          <p:grpSpPr>
            <a:xfrm>
              <a:off x="-2965702" y="-238040"/>
              <a:ext cx="10311104" cy="10716200"/>
              <a:chOff x="-2965700" y="-510756"/>
              <a:chExt cx="10311102" cy="10716198"/>
            </a:xfrm>
          </p:grpSpPr>
          <p:pic>
            <p:nvPicPr>
              <p:cNvPr id="327" name="image37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2965700" y="-510756"/>
                <a:ext cx="10311102" cy="1050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8" name="Shape 328"/>
              <p:cNvSpPr/>
              <p:nvPr/>
            </p:nvSpPr>
            <p:spPr>
              <a:xfrm flipV="1">
                <a:off x="5155549" y="-2"/>
                <a:ext cx="2" cy="10205444"/>
              </a:xfrm>
              <a:prstGeom prst="line">
                <a:avLst/>
              </a:prstGeom>
              <a:noFill/>
              <a:ln w="114300" cap="flat">
                <a:solidFill>
                  <a:srgbClr val="FB5C3A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30" name="Shape 330"/>
            <p:cNvSpPr/>
            <p:nvPr/>
          </p:nvSpPr>
          <p:spPr>
            <a:xfrm rot="13500000">
              <a:off x="4672841" y="172384"/>
              <a:ext cx="832355" cy="832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B5C3A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332" name="image38.png"/>
          <p:cNvPicPr>
            <a:picLocks noChangeAspect="1"/>
          </p:cNvPicPr>
          <p:nvPr/>
        </p:nvPicPr>
        <p:blipFill>
          <a:blip r:embed="rId5" cstate="print"/>
          <a:srcRect t="20474" b="13608"/>
          <a:stretch>
            <a:fillRect/>
          </a:stretch>
        </p:blipFill>
        <p:spPr>
          <a:xfrm>
            <a:off x="8746053" y="997131"/>
            <a:ext cx="8708613" cy="1238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/>
          <p:nvPr/>
        </p:nvSpPr>
        <p:spPr>
          <a:xfrm>
            <a:off x="6437312" y="1003895"/>
            <a:ext cx="14317857" cy="1354535"/>
          </a:xfrm>
          <a:prstGeom prst="rect">
            <a:avLst/>
          </a:prstGeom>
          <a:solidFill>
            <a:srgbClr val="F6F6F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1424942" y="993475"/>
            <a:ext cx="21190093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sz="8000" b="1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КЛЮЧ</a:t>
            </a:r>
            <a:r>
              <a:rPr lang="bg-BG" dirty="0"/>
              <a:t>ОВИ</a:t>
            </a:r>
            <a:r>
              <a:rPr dirty="0"/>
              <a:t> ПРЕ</a:t>
            </a:r>
            <a:r>
              <a:rPr lang="bg-BG" dirty="0"/>
              <a:t>Д</a:t>
            </a:r>
            <a:r>
              <a:rPr dirty="0"/>
              <a:t>ИМСТВА</a:t>
            </a:r>
            <a:r>
              <a:rPr lang="bg-BG" dirty="0"/>
              <a:t> НА</a:t>
            </a:r>
            <a:r>
              <a:rPr dirty="0"/>
              <a:t> ЛИПО</a:t>
            </a:r>
            <a:r>
              <a:rPr lang="bg-BG" dirty="0"/>
              <a:t>З</a:t>
            </a:r>
            <a:r>
              <a:rPr dirty="0"/>
              <a:t>ОМ</a:t>
            </a:r>
            <a:r>
              <a:rPr lang="bg-BG" dirty="0"/>
              <a:t>А</a:t>
            </a:r>
            <a:endParaRPr dirty="0"/>
          </a:p>
        </p:txBody>
      </p:sp>
      <p:sp>
        <p:nvSpPr>
          <p:cNvPr id="339" name="Shape 339"/>
          <p:cNvSpPr/>
          <p:nvPr/>
        </p:nvSpPr>
        <p:spPr>
          <a:xfrm>
            <a:off x="1510666" y="3626372"/>
            <a:ext cx="12122426" cy="845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БИОДОСТ</a:t>
            </a:r>
            <a:r>
              <a:rPr lang="bg-BG" dirty="0"/>
              <a:t>Ъ</a:t>
            </a:r>
            <a:r>
              <a:rPr dirty="0"/>
              <a:t>ПНОСТ</a:t>
            </a:r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Липо</a:t>
            </a:r>
            <a:r>
              <a:rPr lang="bg-BG" dirty="0"/>
              <a:t>з</a:t>
            </a:r>
            <a:r>
              <a:rPr dirty="0" err="1"/>
              <a:t>омна</a:t>
            </a:r>
            <a:r>
              <a:rPr lang="bg-BG" dirty="0"/>
              <a:t>та</a:t>
            </a:r>
            <a:r>
              <a:rPr dirty="0"/>
              <a:t> </a:t>
            </a:r>
            <a:r>
              <a:rPr dirty="0" err="1"/>
              <a:t>форма</a:t>
            </a:r>
            <a:r>
              <a:rPr dirty="0"/>
              <a:t> </a:t>
            </a:r>
            <a:r>
              <a:rPr lang="bg-BG" dirty="0"/>
              <a:t>повишава</a:t>
            </a:r>
            <a:endParaRPr dirty="0"/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б</a:t>
            </a:r>
            <a:r>
              <a:rPr dirty="0" err="1"/>
              <a:t>иодост</a:t>
            </a:r>
            <a:r>
              <a:rPr lang="bg-BG" dirty="0"/>
              <a:t>ъ</a:t>
            </a:r>
            <a:r>
              <a:rPr dirty="0" err="1"/>
              <a:t>пност</a:t>
            </a:r>
            <a:r>
              <a:rPr lang="bg-BG" dirty="0"/>
              <a:t>та на</a:t>
            </a:r>
            <a:r>
              <a:rPr dirty="0"/>
              <a:t> </a:t>
            </a:r>
            <a:r>
              <a:rPr lang="ru-RU" dirty="0"/>
              <a:t>продукта </a:t>
            </a:r>
            <a:r>
              <a:rPr dirty="0"/>
              <a:t>(</a:t>
            </a:r>
            <a:r>
              <a:rPr lang="bg-BG" dirty="0"/>
              <a:t>в</a:t>
            </a:r>
            <a:r>
              <a:rPr dirty="0"/>
              <a:t> </a:t>
            </a:r>
            <a:r>
              <a:rPr dirty="0" err="1"/>
              <a:t>сравнени</a:t>
            </a:r>
            <a:r>
              <a:rPr lang="bg-BG" dirty="0"/>
              <a:t>е </a:t>
            </a:r>
            <a:endParaRPr dirty="0"/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 </a:t>
            </a:r>
            <a:r>
              <a:rPr dirty="0" err="1"/>
              <a:t>други</a:t>
            </a:r>
            <a:r>
              <a:rPr lang="bg-BG" dirty="0"/>
              <a:t>те</a:t>
            </a:r>
            <a:r>
              <a:rPr dirty="0"/>
              <a:t> </a:t>
            </a:r>
            <a:r>
              <a:rPr dirty="0" err="1"/>
              <a:t>форми</a:t>
            </a:r>
            <a:r>
              <a:rPr dirty="0"/>
              <a:t>).</a:t>
            </a:r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lnSpc>
                <a:spcPct val="110000"/>
              </a:lnSpc>
              <a:defRPr sz="38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БИОС</a:t>
            </a:r>
            <a:r>
              <a:rPr lang="bg-BG" dirty="0"/>
              <a:t>Ъ</a:t>
            </a:r>
            <a:r>
              <a:rPr dirty="0"/>
              <a:t>ВМЕСТИМОСТ</a:t>
            </a:r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Липо</a:t>
            </a:r>
            <a:r>
              <a:rPr lang="bg-BG" dirty="0"/>
              <a:t>з</a:t>
            </a:r>
            <a:r>
              <a:rPr dirty="0" err="1"/>
              <a:t>ом</a:t>
            </a:r>
            <a:r>
              <a:rPr lang="bg-BG" dirty="0" err="1"/>
              <a:t>ите</a:t>
            </a:r>
            <a:r>
              <a:rPr lang="bg-BG" dirty="0"/>
              <a:t> се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 err="1"/>
              <a:t>стоят</a:t>
            </a:r>
            <a:r>
              <a:rPr dirty="0"/>
              <a:t> </a:t>
            </a:r>
            <a:r>
              <a:rPr lang="bg-BG" dirty="0"/>
              <a:t>от</a:t>
            </a:r>
            <a:r>
              <a:rPr dirty="0"/>
              <a:t> </a:t>
            </a:r>
            <a:r>
              <a:rPr dirty="0" err="1"/>
              <a:t>фосфолипид</a:t>
            </a:r>
            <a:r>
              <a:rPr lang="bg-BG" dirty="0"/>
              <a:t>и</a:t>
            </a:r>
            <a:r>
              <a:rPr dirty="0"/>
              <a:t> — </a:t>
            </a:r>
            <a:r>
              <a:rPr dirty="0" err="1"/>
              <a:t>веществ</a:t>
            </a:r>
            <a:r>
              <a:rPr lang="bg-BG" dirty="0"/>
              <a:t>а</a:t>
            </a:r>
            <a:r>
              <a:rPr dirty="0"/>
              <a:t>, </a:t>
            </a:r>
            <a:r>
              <a:rPr dirty="0" err="1"/>
              <a:t>аналогичн</a:t>
            </a:r>
            <a:r>
              <a:rPr lang="bg-BG" dirty="0"/>
              <a:t>и на</a:t>
            </a:r>
            <a:r>
              <a:rPr dirty="0"/>
              <a:t> </a:t>
            </a:r>
            <a:r>
              <a:rPr dirty="0" err="1"/>
              <a:t>основн</a:t>
            </a:r>
            <a:r>
              <a:rPr lang="bg-BG" dirty="0" err="1"/>
              <a:t>ия</a:t>
            </a:r>
            <a:r>
              <a:rPr lang="bg-BG" dirty="0"/>
              <a:t> </a:t>
            </a:r>
            <a:r>
              <a:rPr dirty="0" err="1"/>
              <a:t>структур</a:t>
            </a:r>
            <a:r>
              <a:rPr lang="bg-BG" dirty="0"/>
              <a:t>е</a:t>
            </a:r>
            <a:r>
              <a:rPr dirty="0"/>
              <a:t>н </a:t>
            </a:r>
            <a:r>
              <a:rPr dirty="0" err="1"/>
              <a:t>компонент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клет</a:t>
            </a:r>
            <a:r>
              <a:rPr lang="bg-BG" dirty="0"/>
              <a:t>ъ</a:t>
            </a:r>
            <a:r>
              <a:rPr dirty="0" err="1"/>
              <a:t>чн</a:t>
            </a:r>
            <a:r>
              <a:rPr lang="bg-BG" dirty="0" err="1"/>
              <a:t>ите</a:t>
            </a:r>
            <a:r>
              <a:rPr dirty="0"/>
              <a:t> </a:t>
            </a:r>
            <a:r>
              <a:rPr dirty="0" err="1"/>
              <a:t>мембран</a:t>
            </a:r>
            <a:r>
              <a:rPr lang="bg-BG" dirty="0"/>
              <a:t>и</a:t>
            </a:r>
            <a:r>
              <a:rPr dirty="0"/>
              <a:t>.</a:t>
            </a:r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lnSpc>
                <a:spcPct val="110000"/>
              </a:lnSpc>
              <a:defRPr sz="38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БЕЗОПАСНОСТ</a:t>
            </a:r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Липозомите </a:t>
            </a:r>
            <a:r>
              <a:rPr lang="bg-BG" dirty="0" err="1"/>
              <a:t>съ</a:t>
            </a:r>
            <a:r>
              <a:rPr dirty="0"/>
              <a:t>д</a:t>
            </a:r>
            <a:r>
              <a:rPr lang="bg-BG" dirty="0"/>
              <a:t>ъ</a:t>
            </a:r>
            <a:r>
              <a:rPr dirty="0" err="1"/>
              <a:t>ржат</a:t>
            </a:r>
            <a:r>
              <a:rPr dirty="0"/>
              <a:t> </a:t>
            </a:r>
            <a:r>
              <a:rPr dirty="0" err="1"/>
              <a:t>минимум</a:t>
            </a:r>
            <a:r>
              <a:rPr dirty="0"/>
              <a:t> </a:t>
            </a:r>
            <a:r>
              <a:rPr lang="bg-BG" dirty="0"/>
              <a:t>помощни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lang="bg-BG" dirty="0"/>
              <a:t>а</a:t>
            </a:r>
            <a:endParaRPr dirty="0"/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</a:t>
            </a:r>
            <a:r>
              <a:rPr dirty="0" err="1"/>
              <a:t>не</a:t>
            </a:r>
            <a:r>
              <a:rPr lang="ru-RU" dirty="0"/>
              <a:t> дразнят </a:t>
            </a:r>
            <a:r>
              <a:rPr lang="ru-RU" dirty="0" err="1"/>
              <a:t>стомашно</a:t>
            </a:r>
            <a:r>
              <a:rPr lang="ru-RU" dirty="0"/>
              <a:t> - </a:t>
            </a:r>
            <a:r>
              <a:rPr lang="ru-RU" dirty="0" err="1"/>
              <a:t>чревния</a:t>
            </a:r>
            <a:r>
              <a:rPr lang="ru-RU" dirty="0"/>
              <a:t> тракт.</a:t>
            </a:r>
            <a:endParaRPr dirty="0"/>
          </a:p>
        </p:txBody>
      </p:sp>
      <p:sp>
        <p:nvSpPr>
          <p:cNvPr id="340" name="Shape 340"/>
          <p:cNvSpPr/>
          <p:nvPr/>
        </p:nvSpPr>
        <p:spPr>
          <a:xfrm>
            <a:off x="15588725" y="4354509"/>
            <a:ext cx="2263437" cy="83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>
            <a:lvl1pPr algn="l">
              <a:lnSpc>
                <a:spcPct val="140000"/>
              </a:lnSpc>
              <a:defRPr sz="3600" b="1">
                <a:solidFill>
                  <a:srgbClr val="F06C3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 </a:t>
            </a:r>
            <a:r>
              <a:rPr dirty="0" err="1"/>
              <a:t>липо</a:t>
            </a:r>
            <a:r>
              <a:rPr lang="bg-BG" dirty="0"/>
              <a:t>з</a:t>
            </a:r>
            <a:r>
              <a:rPr dirty="0" err="1"/>
              <a:t>ом</a:t>
            </a:r>
            <a:endParaRPr dirty="0"/>
          </a:p>
        </p:txBody>
      </p:sp>
      <p:pic>
        <p:nvPicPr>
          <p:cNvPr id="341" name="Liposom for f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30411" y="1455689"/>
            <a:ext cx="12230101" cy="131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26155684" y="250171"/>
            <a:ext cx="11493625" cy="13851337"/>
          </a:xfrm>
          <a:prstGeom prst="rect">
            <a:avLst/>
          </a:prstGeom>
          <a:solidFill>
            <a:srgbClr val="FC4B1E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1424941" y="1029445"/>
            <a:ext cx="7833618" cy="244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ТЕХНОЛОГИЯ </a:t>
            </a:r>
          </a:p>
          <a:p>
            <a: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SYNERGENE™ </a:t>
            </a:r>
          </a:p>
        </p:txBody>
      </p:sp>
      <p:sp>
        <p:nvSpPr>
          <p:cNvPr id="348" name="Shape 348"/>
          <p:cNvSpPr/>
          <p:nvPr/>
        </p:nvSpPr>
        <p:spPr>
          <a:xfrm>
            <a:off x="3520441" y="4858196"/>
            <a:ext cx="9456077" cy="20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позволя</a:t>
            </a:r>
            <a:r>
              <a:rPr lang="bg-BG" dirty="0"/>
              <a:t>ва</a:t>
            </a:r>
            <a:r>
              <a:rPr dirty="0"/>
              <a:t> </a:t>
            </a:r>
            <a:r>
              <a:rPr lang="bg-BG" dirty="0"/>
              <a:t>да се намери</a:t>
            </a:r>
            <a:r>
              <a:rPr dirty="0"/>
              <a:t> </a:t>
            </a:r>
            <a:r>
              <a:rPr dirty="0" err="1"/>
              <a:t>мощн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синергичн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формул</a:t>
            </a:r>
            <a:r>
              <a:rPr lang="bg-BG" dirty="0"/>
              <a:t>а</a:t>
            </a:r>
            <a:endParaRPr dirty="0"/>
          </a:p>
          <a:p>
            <a:pPr algn="l">
              <a:lnSpc>
                <a:spcPct val="110000"/>
              </a:lnSpc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от</a:t>
            </a:r>
            <a:r>
              <a:rPr dirty="0"/>
              <a:t> </a:t>
            </a:r>
            <a:r>
              <a:rPr dirty="0" err="1"/>
              <a:t>патентован</a:t>
            </a:r>
            <a:r>
              <a:rPr lang="bg-BG" dirty="0" err="1"/>
              <a:t>ите</a:t>
            </a:r>
            <a:r>
              <a:rPr dirty="0"/>
              <a:t> </a:t>
            </a:r>
            <a:r>
              <a:rPr dirty="0" err="1"/>
              <a:t>компонент</a:t>
            </a:r>
            <a:r>
              <a:rPr lang="bg-BG" dirty="0"/>
              <a:t>и</a:t>
            </a:r>
            <a:endParaRPr dirty="0"/>
          </a:p>
        </p:txBody>
      </p:sp>
      <p:pic>
        <p:nvPicPr>
          <p:cNvPr id="349" name="image4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2459" y="5099782"/>
            <a:ext cx="1571882" cy="1388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4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01514" y="8141761"/>
            <a:ext cx="1273773" cy="1811848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3520441" y="8111959"/>
            <a:ext cx="9456077" cy="20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автоматич</a:t>
            </a:r>
            <a:r>
              <a:rPr lang="bg-BG" dirty="0"/>
              <a:t>но</a:t>
            </a:r>
            <a:r>
              <a:rPr dirty="0"/>
              <a:t> </a:t>
            </a:r>
            <a:r>
              <a:rPr dirty="0" err="1"/>
              <a:t>сканиране</a:t>
            </a:r>
            <a:endParaRPr dirty="0"/>
          </a:p>
          <a:p>
            <a:pPr algn="l">
              <a:lnSpc>
                <a:spcPct val="110000"/>
              </a:lnSpc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</a:t>
            </a:r>
            <a:r>
              <a:rPr dirty="0" err="1"/>
              <a:t>проверка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синерги</a:t>
            </a:r>
            <a:r>
              <a:rPr lang="bg-BG" dirty="0"/>
              <a:t>ята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генно</a:t>
            </a:r>
            <a:r>
              <a:rPr dirty="0"/>
              <a:t> </a:t>
            </a:r>
            <a:r>
              <a:rPr lang="bg-BG" dirty="0"/>
              <a:t>ниво</a:t>
            </a:r>
            <a:endParaRPr dirty="0"/>
          </a:p>
        </p:txBody>
      </p:sp>
      <p:grpSp>
        <p:nvGrpSpPr>
          <p:cNvPr id="354" name="Group 354"/>
          <p:cNvGrpSpPr/>
          <p:nvPr/>
        </p:nvGrpSpPr>
        <p:grpSpPr>
          <a:xfrm>
            <a:off x="13272619" y="1746816"/>
            <a:ext cx="13638185" cy="13638186"/>
            <a:chOff x="0" y="0"/>
            <a:chExt cx="13638184" cy="13638184"/>
          </a:xfrm>
        </p:grpSpPr>
        <p:sp>
          <p:nvSpPr>
            <p:cNvPr id="352" name="Shape 352"/>
            <p:cNvSpPr/>
            <p:nvPr/>
          </p:nvSpPr>
          <p:spPr>
            <a:xfrm>
              <a:off x="0" y="0"/>
              <a:ext cx="13638185" cy="13638185"/>
            </a:xfrm>
            <a:prstGeom prst="ellipse">
              <a:avLst/>
            </a:prstGeom>
            <a:solidFill>
              <a:srgbClr val="FC4B1E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endParaRPr/>
            </a:p>
          </p:txBody>
        </p:sp>
        <p:pic>
          <p:nvPicPr>
            <p:cNvPr id="353" name="image40.png"/>
            <p:cNvPicPr>
              <a:picLocks noChangeAspect="1"/>
            </p:cNvPicPr>
            <p:nvPr/>
          </p:nvPicPr>
          <p:blipFill>
            <a:blip r:embed="rId6" cstate="print"/>
            <a:srcRect t="14964" b="7790"/>
            <a:stretch>
              <a:fillRect/>
            </a:stretch>
          </p:blipFill>
          <p:spPr>
            <a:xfrm>
              <a:off x="1318041" y="5179072"/>
              <a:ext cx="8998592" cy="2592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626075" y="370192"/>
            <a:ext cx="23643084" cy="3837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 anchor="ctr">
            <a:spAutoFit/>
          </a:bodyPr>
          <a:lstStyle/>
          <a:p>
            <a:pPr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В СЪСТАВА СА ВКЛЮЧЕНИ НАЙ-ДОБРИТЕ</a:t>
            </a:r>
          </a:p>
          <a:p>
            <a:pPr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  <a:r>
              <a:rPr lang="ru-RU" dirty="0"/>
              <a:t>РАСТИТЕЛНИ </a:t>
            </a:r>
            <a:r>
              <a:rPr lang="bg-BG" dirty="0"/>
              <a:t>КОМПОНЕНТИ, ИЗГАРЯЩИ МАЗНИНИТЕ</a:t>
            </a:r>
            <a:endParaRPr dirty="0"/>
          </a:p>
        </p:txBody>
      </p:sp>
      <p:sp>
        <p:nvSpPr>
          <p:cNvPr id="359" name="Shape 359"/>
          <p:cNvSpPr/>
          <p:nvPr/>
        </p:nvSpPr>
        <p:spPr>
          <a:xfrm>
            <a:off x="972505" y="4701978"/>
            <a:ext cx="5802344" cy="7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ускоря</a:t>
            </a:r>
            <a:r>
              <a:rPr lang="bg-BG" dirty="0"/>
              <a:t>ва</a:t>
            </a:r>
            <a:r>
              <a:rPr dirty="0"/>
              <a:t>т </a:t>
            </a:r>
            <a:r>
              <a:rPr dirty="0" err="1"/>
              <a:t>метаболизм</a:t>
            </a:r>
            <a:r>
              <a:rPr lang="bg-BG" dirty="0"/>
              <a:t>а</a:t>
            </a:r>
            <a:endParaRPr dirty="0"/>
          </a:p>
        </p:txBody>
      </p:sp>
      <p:sp>
        <p:nvSpPr>
          <p:cNvPr id="360" name="Shape 360"/>
          <p:cNvSpPr/>
          <p:nvPr/>
        </p:nvSpPr>
        <p:spPr>
          <a:xfrm>
            <a:off x="934405" y="5578803"/>
            <a:ext cx="4974198" cy="20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>
            <a:spAutoFit/>
          </a:bodyPr>
          <a:lstStyle>
            <a:lvl1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п</a:t>
            </a:r>
            <a:r>
              <a:rPr dirty="0"/>
              <a:t>о</a:t>
            </a:r>
            <a:r>
              <a:rPr lang="bg-BG" dirty="0" err="1"/>
              <a:t>магат</a:t>
            </a:r>
            <a:r>
              <a:rPr lang="bg-BG" dirty="0"/>
              <a:t> за</a:t>
            </a:r>
            <a:r>
              <a:rPr dirty="0"/>
              <a:t> </a:t>
            </a:r>
            <a:endParaRPr lang="bg-BG" dirty="0"/>
          </a:p>
          <a:p>
            <a:r>
              <a:rPr lang="bg-BG" dirty="0"/>
              <a:t>изгаряне на мазнините</a:t>
            </a:r>
            <a:endParaRPr dirty="0"/>
          </a:p>
        </p:txBody>
      </p:sp>
      <p:sp>
        <p:nvSpPr>
          <p:cNvPr id="361" name="Shape 361"/>
          <p:cNvSpPr/>
          <p:nvPr/>
        </p:nvSpPr>
        <p:spPr>
          <a:xfrm>
            <a:off x="934405" y="7816540"/>
            <a:ext cx="4047605" cy="2667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</a:t>
            </a:r>
            <a:r>
              <a:rPr dirty="0" err="1"/>
              <a:t>ом</a:t>
            </a:r>
            <a:r>
              <a:rPr lang="bg-BG" dirty="0"/>
              <a:t>а</a:t>
            </a:r>
            <a:r>
              <a:rPr dirty="0" err="1"/>
              <a:t>гат</a:t>
            </a:r>
            <a:r>
              <a:rPr lang="bg-BG" dirty="0"/>
              <a:t> за</a:t>
            </a:r>
            <a:r>
              <a:rPr dirty="0"/>
              <a:t> н</a:t>
            </a:r>
            <a:r>
              <a:rPr lang="bg-BG" dirty="0" err="1"/>
              <a:t>амаляване</a:t>
            </a:r>
            <a:r>
              <a:rPr lang="bg-BG" dirty="0"/>
              <a:t> на теглото</a:t>
            </a:r>
            <a:r>
              <a:rPr dirty="0"/>
              <a:t> и </a:t>
            </a:r>
            <a:r>
              <a:rPr dirty="0" err="1"/>
              <a:t>обем</a:t>
            </a:r>
            <a:r>
              <a:rPr lang="bg-BG" dirty="0"/>
              <a:t>а на тялото</a:t>
            </a:r>
            <a:endParaRPr dirty="0"/>
          </a:p>
        </p:txBody>
      </p:sp>
      <p:sp>
        <p:nvSpPr>
          <p:cNvPr id="362" name="Shape 362"/>
          <p:cNvSpPr/>
          <p:nvPr/>
        </p:nvSpPr>
        <p:spPr>
          <a:xfrm>
            <a:off x="972505" y="10505241"/>
            <a:ext cx="5802344" cy="138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регулир</a:t>
            </a:r>
            <a:r>
              <a:rPr lang="bg-BG" dirty="0"/>
              <a:t>а</a:t>
            </a:r>
            <a:r>
              <a:rPr dirty="0"/>
              <a:t>т </a:t>
            </a:r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кр</a:t>
            </a:r>
            <a:r>
              <a:rPr lang="bg-BG" dirty="0"/>
              <a:t>ъ</a:t>
            </a:r>
            <a:r>
              <a:rPr dirty="0" err="1"/>
              <a:t>вообращение</a:t>
            </a:r>
            <a:r>
              <a:rPr lang="bg-BG" dirty="0"/>
              <a:t>то</a:t>
            </a:r>
            <a:endParaRPr dirty="0"/>
          </a:p>
        </p:txBody>
      </p:sp>
      <p:sp>
        <p:nvSpPr>
          <p:cNvPr id="363" name="Shape 363"/>
          <p:cNvSpPr/>
          <p:nvPr/>
        </p:nvSpPr>
        <p:spPr>
          <a:xfrm>
            <a:off x="18098344" y="5755759"/>
            <a:ext cx="5802346" cy="2667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защит</a:t>
            </a:r>
            <a:r>
              <a:rPr lang="bg-BG" dirty="0" err="1"/>
              <a:t>ават</a:t>
            </a:r>
            <a:r>
              <a:rPr dirty="0"/>
              <a:t> </a:t>
            </a:r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окислителн</a:t>
            </a:r>
            <a:r>
              <a:rPr lang="bg-BG" dirty="0" err="1"/>
              <a:t>ия</a:t>
            </a:r>
            <a:r>
              <a:rPr dirty="0"/>
              <a:t> </a:t>
            </a:r>
            <a:r>
              <a:rPr dirty="0" err="1"/>
              <a:t>стрес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“</a:t>
            </a:r>
            <a:r>
              <a:rPr lang="bg-BG" dirty="0"/>
              <a:t>изгаряне</a:t>
            </a:r>
            <a:r>
              <a:rPr dirty="0"/>
              <a:t>”</a:t>
            </a:r>
            <a:r>
              <a:rPr lang="bg-BG" dirty="0"/>
              <a:t> на мазнините</a:t>
            </a:r>
            <a:endParaRPr dirty="0"/>
          </a:p>
        </p:txBody>
      </p:sp>
      <p:sp>
        <p:nvSpPr>
          <p:cNvPr id="364" name="Shape 364"/>
          <p:cNvSpPr/>
          <p:nvPr/>
        </p:nvSpPr>
        <p:spPr>
          <a:xfrm>
            <a:off x="17923468" y="8489839"/>
            <a:ext cx="5802346" cy="138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попълват</a:t>
            </a:r>
            <a:r>
              <a:rPr dirty="0"/>
              <a:t> </a:t>
            </a:r>
            <a:r>
              <a:rPr dirty="0" err="1"/>
              <a:t>запас</a:t>
            </a:r>
            <a:r>
              <a:rPr lang="bg-BG" dirty="0"/>
              <a:t>а от</a:t>
            </a:r>
            <a:r>
              <a:rPr dirty="0"/>
              <a:t> </a:t>
            </a:r>
            <a:r>
              <a:rPr dirty="0" err="1"/>
              <a:t>микро</a:t>
            </a:r>
            <a:r>
              <a:rPr lang="bg-BG" dirty="0"/>
              <a:t>е</a:t>
            </a:r>
            <a:r>
              <a:rPr dirty="0" err="1"/>
              <a:t>лемент</a:t>
            </a:r>
            <a:r>
              <a:rPr lang="bg-BG" dirty="0"/>
              <a:t>и</a:t>
            </a:r>
            <a:endParaRPr dirty="0"/>
          </a:p>
        </p:txBody>
      </p:sp>
      <p:sp>
        <p:nvSpPr>
          <p:cNvPr id="365" name="Shape 365"/>
          <p:cNvSpPr/>
          <p:nvPr/>
        </p:nvSpPr>
        <p:spPr>
          <a:xfrm>
            <a:off x="17923468" y="10173004"/>
            <a:ext cx="6169250" cy="2667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регулир</a:t>
            </a:r>
            <a:r>
              <a:rPr lang="bg-BG" dirty="0"/>
              <a:t>а</a:t>
            </a:r>
            <a:r>
              <a:rPr dirty="0"/>
              <a:t>т </a:t>
            </a:r>
            <a:r>
              <a:rPr dirty="0" err="1"/>
              <a:t>пост</a:t>
            </a:r>
            <a:r>
              <a:rPr lang="bg-BG" dirty="0"/>
              <a:t>ъ</a:t>
            </a:r>
            <a:r>
              <a:rPr dirty="0"/>
              <a:t>п</a:t>
            </a:r>
            <a:r>
              <a:rPr lang="bg-BG" dirty="0" err="1"/>
              <a:t>ването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аминокис</a:t>
            </a:r>
            <a:r>
              <a:rPr lang="bg-BG" dirty="0"/>
              <a:t>е</a:t>
            </a:r>
            <a:r>
              <a:rPr dirty="0"/>
              <a:t>л</a:t>
            </a:r>
            <a:r>
              <a:rPr lang="bg-BG" dirty="0" err="1"/>
              <a:t>ини</a:t>
            </a:r>
            <a:r>
              <a:rPr dirty="0"/>
              <a:t> </a:t>
            </a:r>
            <a:r>
              <a:rPr lang="bg-BG" dirty="0"/>
              <a:t>за разграждане на мазнините</a:t>
            </a:r>
            <a:endParaRPr dirty="0"/>
          </a:p>
        </p:txBody>
      </p:sp>
      <p:sp>
        <p:nvSpPr>
          <p:cNvPr id="366" name="Shape 366"/>
          <p:cNvSpPr/>
          <p:nvPr/>
        </p:nvSpPr>
        <p:spPr>
          <a:xfrm>
            <a:off x="7068225" y="6418934"/>
            <a:ext cx="4974198" cy="404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marL="228600" indent="-228600" algn="l">
              <a:lnSpc>
                <a:spcPct val="90000"/>
              </a:lnSpc>
              <a:spcBef>
                <a:spcPts val="1600"/>
              </a:spcBef>
              <a:buSzPct val="100000"/>
              <a:buChar char="•"/>
              <a:defRPr sz="36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патентован</a:t>
            </a:r>
            <a:r>
              <a:rPr dirty="0"/>
              <a:t> </a:t>
            </a:r>
            <a:r>
              <a:rPr dirty="0" err="1"/>
              <a:t>комплекс</a:t>
            </a:r>
            <a:r>
              <a:rPr dirty="0"/>
              <a:t> </a:t>
            </a:r>
            <a:r>
              <a:rPr lang="bg-BG" dirty="0"/>
              <a:t>от </a:t>
            </a:r>
            <a:r>
              <a:rPr dirty="0" err="1"/>
              <a:t>флавоноид</a:t>
            </a:r>
            <a:r>
              <a:rPr lang="bg-BG" dirty="0"/>
              <a:t>и</a:t>
            </a:r>
            <a:endParaRPr dirty="0"/>
          </a:p>
          <a:p>
            <a:pPr marL="228600" indent="-228600" algn="l">
              <a:lnSpc>
                <a:spcPct val="90000"/>
              </a:lnSpc>
              <a:spcBef>
                <a:spcPts val="1600"/>
              </a:spcBef>
              <a:buSzPct val="100000"/>
              <a:buChar char="•"/>
              <a:defRPr sz="36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е</a:t>
            </a:r>
            <a:r>
              <a:rPr dirty="0" err="1"/>
              <a:t>кстракт</a:t>
            </a:r>
            <a:r>
              <a:rPr lang="bg-BG" dirty="0"/>
              <a:t> от зърна</a:t>
            </a:r>
            <a:r>
              <a:rPr dirty="0"/>
              <a:t> </a:t>
            </a:r>
            <a:r>
              <a:rPr dirty="0" err="1"/>
              <a:t>зелен</a:t>
            </a:r>
            <a:r>
              <a:rPr lang="bg-BG" dirty="0"/>
              <a:t>о</a:t>
            </a:r>
            <a:r>
              <a:rPr dirty="0"/>
              <a:t> к</a:t>
            </a:r>
            <a:r>
              <a:rPr lang="bg-BG" dirty="0"/>
              <a:t>а</a:t>
            </a:r>
            <a:r>
              <a:rPr dirty="0" err="1"/>
              <a:t>фе</a:t>
            </a:r>
            <a:endParaRPr dirty="0"/>
          </a:p>
          <a:p>
            <a:pPr marL="228600" indent="-228600" algn="l">
              <a:lnSpc>
                <a:spcPct val="90000"/>
              </a:lnSpc>
              <a:spcBef>
                <a:spcPts val="1600"/>
              </a:spcBef>
              <a:buSzPct val="100000"/>
              <a:buChar char="•"/>
              <a:defRPr sz="36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е</a:t>
            </a:r>
            <a:r>
              <a:rPr dirty="0" err="1"/>
              <a:t>кстракт</a:t>
            </a:r>
            <a:r>
              <a:rPr lang="bg-BG" dirty="0"/>
              <a:t> от</a:t>
            </a:r>
            <a:r>
              <a:rPr dirty="0"/>
              <a:t> </a:t>
            </a:r>
            <a:r>
              <a:rPr dirty="0" err="1"/>
              <a:t>лист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зелен</a:t>
            </a:r>
            <a:r>
              <a:rPr dirty="0"/>
              <a:t> </a:t>
            </a:r>
            <a:r>
              <a:rPr dirty="0" err="1"/>
              <a:t>ча</a:t>
            </a:r>
            <a:r>
              <a:rPr lang="bg-BG" dirty="0"/>
              <a:t>й</a:t>
            </a:r>
            <a:endParaRPr dirty="0"/>
          </a:p>
        </p:txBody>
      </p:sp>
      <p:sp>
        <p:nvSpPr>
          <p:cNvPr id="367" name="Shape 367"/>
          <p:cNvSpPr/>
          <p:nvPr/>
        </p:nvSpPr>
        <p:spPr>
          <a:xfrm>
            <a:off x="12396861" y="6626436"/>
            <a:ext cx="4764071" cy="3047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marL="228600" indent="-228600" algn="l">
              <a:lnSpc>
                <a:spcPct val="90000"/>
              </a:lnSpc>
              <a:spcBef>
                <a:spcPts val="1600"/>
              </a:spcBef>
              <a:buSzPct val="100000"/>
              <a:buChar char="•"/>
              <a:defRPr sz="36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L-</a:t>
            </a:r>
            <a:r>
              <a:rPr dirty="0" err="1"/>
              <a:t>карнитин</a:t>
            </a:r>
            <a:endParaRPr dirty="0"/>
          </a:p>
          <a:p>
            <a:pPr marL="228600" indent="-228600" algn="l">
              <a:lnSpc>
                <a:spcPct val="90000"/>
              </a:lnSpc>
              <a:spcBef>
                <a:spcPts val="1600"/>
              </a:spcBef>
              <a:buSzPct val="100000"/>
              <a:buChar char="•"/>
              <a:defRPr sz="36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сок</a:t>
            </a:r>
            <a:r>
              <a:rPr dirty="0"/>
              <a:t> </a:t>
            </a:r>
            <a:r>
              <a:rPr dirty="0" err="1"/>
              <a:t>нони</a:t>
            </a:r>
            <a:endParaRPr dirty="0"/>
          </a:p>
          <a:p>
            <a:pPr marL="228600" indent="-228600" algn="l">
              <a:lnSpc>
                <a:spcPct val="90000"/>
              </a:lnSpc>
              <a:spcBef>
                <a:spcPts val="1600"/>
              </a:spcBef>
              <a:buSzPct val="100000"/>
              <a:buChar char="•"/>
              <a:defRPr sz="36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патентован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кстракт</a:t>
            </a:r>
            <a:r>
              <a:rPr lang="bg-BG" dirty="0"/>
              <a:t> от</a:t>
            </a:r>
            <a:r>
              <a:rPr dirty="0"/>
              <a:t> </a:t>
            </a:r>
            <a:r>
              <a:rPr dirty="0" err="1"/>
              <a:t>чер</a:t>
            </a:r>
            <a:r>
              <a:rPr lang="bg-BG" dirty="0"/>
              <a:t>е</a:t>
            </a:r>
            <a:r>
              <a:rPr dirty="0"/>
              <a:t>н п</a:t>
            </a:r>
            <a:r>
              <a:rPr lang="bg-BG" dirty="0" err="1"/>
              <a:t>ипер</a:t>
            </a:r>
            <a:r>
              <a:rPr dirty="0"/>
              <a:t> </a:t>
            </a:r>
          </a:p>
        </p:txBody>
      </p:sp>
      <p:pic>
        <p:nvPicPr>
          <p:cNvPr id="368" name="image4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1827" y="4352125"/>
            <a:ext cx="11908336" cy="8275427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 rot="304417">
            <a:off x="6539883" y="5037267"/>
            <a:ext cx="1422497" cy="382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32" extrusionOk="0">
                <a:moveTo>
                  <a:pt x="0" y="5821"/>
                </a:moveTo>
                <a:cubicBezTo>
                  <a:pt x="2738" y="1492"/>
                  <a:pt x="5714" y="-468"/>
                  <a:pt x="8696" y="94"/>
                </a:cubicBezTo>
                <a:cubicBezTo>
                  <a:pt x="13569" y="1013"/>
                  <a:pt x="18171" y="8516"/>
                  <a:pt x="21600" y="21132"/>
                </a:cubicBezTo>
              </a:path>
            </a:pathLst>
          </a:custGeom>
          <a:ln w="63500" cap="rnd">
            <a:solidFill>
              <a:srgbClr val="FD8D4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  <p:sp>
        <p:nvSpPr>
          <p:cNvPr id="370" name="Shape 370"/>
          <p:cNvSpPr/>
          <p:nvPr/>
        </p:nvSpPr>
        <p:spPr>
          <a:xfrm rot="304417">
            <a:off x="3590212" y="6398525"/>
            <a:ext cx="3052385" cy="481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77" extrusionOk="0">
                <a:moveTo>
                  <a:pt x="0" y="584"/>
                </a:moveTo>
                <a:cubicBezTo>
                  <a:pt x="2476" y="-323"/>
                  <a:pt x="4974" y="-172"/>
                  <a:pt x="7440" y="1032"/>
                </a:cubicBezTo>
                <a:cubicBezTo>
                  <a:pt x="12563" y="3535"/>
                  <a:pt x="17429" y="10492"/>
                  <a:pt x="21600" y="21277"/>
                </a:cubicBezTo>
              </a:path>
            </a:pathLst>
          </a:custGeom>
          <a:ln w="63500" cap="rnd">
            <a:solidFill>
              <a:srgbClr val="FD8D4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  <p:sp>
        <p:nvSpPr>
          <p:cNvPr id="371" name="Shape 371"/>
          <p:cNvSpPr/>
          <p:nvPr/>
        </p:nvSpPr>
        <p:spPr>
          <a:xfrm rot="304417">
            <a:off x="4402756" y="8472654"/>
            <a:ext cx="1990501" cy="199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80" extrusionOk="0">
                <a:moveTo>
                  <a:pt x="0" y="19538"/>
                </a:moveTo>
                <a:cubicBezTo>
                  <a:pt x="2389" y="21199"/>
                  <a:pt x="4785" y="21600"/>
                  <a:pt x="7178" y="20740"/>
                </a:cubicBezTo>
                <a:cubicBezTo>
                  <a:pt x="12048" y="18991"/>
                  <a:pt x="16884" y="12037"/>
                  <a:pt x="21600" y="0"/>
                </a:cubicBezTo>
              </a:path>
            </a:pathLst>
          </a:custGeom>
          <a:ln w="63500" cap="rnd">
            <a:solidFill>
              <a:srgbClr val="FD8D4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  <p:sp>
        <p:nvSpPr>
          <p:cNvPr id="372" name="Shape 372"/>
          <p:cNvSpPr/>
          <p:nvPr/>
        </p:nvSpPr>
        <p:spPr>
          <a:xfrm rot="304417">
            <a:off x="4717442" y="10003894"/>
            <a:ext cx="2019455" cy="888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72" extrusionOk="0">
                <a:moveTo>
                  <a:pt x="0" y="21046"/>
                </a:moveTo>
                <a:cubicBezTo>
                  <a:pt x="2706" y="21600"/>
                  <a:pt x="5435" y="21135"/>
                  <a:pt x="8073" y="19671"/>
                </a:cubicBezTo>
                <a:cubicBezTo>
                  <a:pt x="13439" y="16693"/>
                  <a:pt x="18203" y="9765"/>
                  <a:pt x="21600" y="0"/>
                </a:cubicBezTo>
              </a:path>
            </a:pathLst>
          </a:custGeom>
          <a:ln w="63500" cap="rnd">
            <a:solidFill>
              <a:srgbClr val="FD8D4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  <p:sp>
        <p:nvSpPr>
          <p:cNvPr id="373" name="Shape 373"/>
          <p:cNvSpPr/>
          <p:nvPr/>
        </p:nvSpPr>
        <p:spPr>
          <a:xfrm rot="11104417">
            <a:off x="16441633" y="6340283"/>
            <a:ext cx="1521815" cy="317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937" y="21264"/>
                  <a:pt x="5701" y="19565"/>
                  <a:pt x="7833" y="16785"/>
                </a:cubicBezTo>
                <a:cubicBezTo>
                  <a:pt x="10502" y="13306"/>
                  <a:pt x="11945" y="8425"/>
                  <a:pt x="14580" y="4901"/>
                </a:cubicBezTo>
                <a:cubicBezTo>
                  <a:pt x="16502" y="2331"/>
                  <a:pt x="18950" y="622"/>
                  <a:pt x="21600" y="0"/>
                </a:cubicBezTo>
              </a:path>
            </a:pathLst>
          </a:custGeom>
          <a:ln w="63500" cap="rnd">
            <a:solidFill>
              <a:srgbClr val="FB5C3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  <p:sp>
        <p:nvSpPr>
          <p:cNvPr id="374" name="Shape 374"/>
          <p:cNvSpPr/>
          <p:nvPr/>
        </p:nvSpPr>
        <p:spPr>
          <a:xfrm rot="11104417" flipV="1">
            <a:off x="16836271" y="9001051"/>
            <a:ext cx="1150002" cy="215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407" y="15391"/>
                  <a:pt x="6944" y="10445"/>
                  <a:pt x="10569" y="6822"/>
                </a:cubicBezTo>
                <a:cubicBezTo>
                  <a:pt x="14188" y="3205"/>
                  <a:pt x="17880" y="922"/>
                  <a:pt x="21600" y="0"/>
                </a:cubicBezTo>
              </a:path>
            </a:pathLst>
          </a:custGeom>
          <a:ln w="63500" cap="rnd">
            <a:solidFill>
              <a:srgbClr val="FB5C3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  <p:sp>
        <p:nvSpPr>
          <p:cNvPr id="375" name="Shape 375"/>
          <p:cNvSpPr/>
          <p:nvPr/>
        </p:nvSpPr>
        <p:spPr>
          <a:xfrm rot="11104417">
            <a:off x="16322977" y="10421877"/>
            <a:ext cx="1499953" cy="303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13" extrusionOk="0">
                <a:moveTo>
                  <a:pt x="0" y="6904"/>
                </a:moveTo>
                <a:cubicBezTo>
                  <a:pt x="2986" y="1603"/>
                  <a:pt x="6169" y="-687"/>
                  <a:pt x="9349" y="178"/>
                </a:cubicBezTo>
                <a:cubicBezTo>
                  <a:pt x="13762" y="1379"/>
                  <a:pt x="18011" y="8571"/>
                  <a:pt x="21600" y="20913"/>
                </a:cubicBezTo>
              </a:path>
            </a:pathLst>
          </a:custGeom>
          <a:ln w="63500" cap="rnd">
            <a:solidFill>
              <a:srgbClr val="FB5C3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  <p:pic>
        <p:nvPicPr>
          <p:cNvPr id="376" name="image4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075" y="12249860"/>
            <a:ext cx="23170643" cy="870895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17962169" y="3606554"/>
            <a:ext cx="6435193" cy="20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у</a:t>
            </a:r>
            <a:r>
              <a:rPr dirty="0" err="1"/>
              <a:t>велич</a:t>
            </a:r>
            <a:r>
              <a:rPr lang="bg-BG" dirty="0" err="1"/>
              <a:t>ават</a:t>
            </a:r>
            <a:r>
              <a:rPr lang="bg-BG" dirty="0"/>
              <a:t> </a:t>
            </a:r>
            <a:r>
              <a:rPr lang="bg-BG" dirty="0" err="1"/>
              <a:t>издържливостта</a:t>
            </a:r>
            <a:r>
              <a:rPr dirty="0"/>
              <a:t> и </a:t>
            </a:r>
            <a:r>
              <a:rPr dirty="0" err="1"/>
              <a:t>работоспособност</a:t>
            </a:r>
            <a:r>
              <a:rPr lang="bg-BG" dirty="0"/>
              <a:t>та</a:t>
            </a:r>
            <a:endParaRPr dirty="0"/>
          </a:p>
        </p:txBody>
      </p:sp>
      <p:sp>
        <p:nvSpPr>
          <p:cNvPr id="378" name="Shape 378"/>
          <p:cNvSpPr/>
          <p:nvPr/>
        </p:nvSpPr>
        <p:spPr>
          <a:xfrm rot="7899702" flipV="1">
            <a:off x="15413927" y="4741836"/>
            <a:ext cx="2556497" cy="935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407" y="15391"/>
                  <a:pt x="6944" y="10445"/>
                  <a:pt x="10569" y="6822"/>
                </a:cubicBezTo>
                <a:cubicBezTo>
                  <a:pt x="14188" y="3205"/>
                  <a:pt x="17880" y="922"/>
                  <a:pt x="21600" y="0"/>
                </a:cubicBezTo>
              </a:path>
            </a:pathLst>
          </a:custGeom>
          <a:ln w="63500" cap="rnd">
            <a:solidFill>
              <a:srgbClr val="FB5C3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017737">
            <a:off x="14086414" y="3299662"/>
            <a:ext cx="8990548" cy="8989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1399542" y="960462"/>
            <a:ext cx="10942095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 МЛРД </a:t>
            </a:r>
            <a:r>
              <a:rPr lang="bg-BG" dirty="0"/>
              <a:t>ДУШИ</a:t>
            </a:r>
            <a:r>
              <a:rPr dirty="0"/>
              <a:t> ИМ</a:t>
            </a:r>
            <a:r>
              <a:rPr lang="bg-BG" dirty="0"/>
              <a:t>А</a:t>
            </a:r>
            <a:r>
              <a:rPr dirty="0"/>
              <a:t>Т </a:t>
            </a:r>
          </a:p>
          <a:p>
            <a:pPr algn="l">
              <a:defRPr sz="8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ИЗ</a:t>
            </a:r>
            <a:r>
              <a:rPr lang="bg-BG" dirty="0"/>
              <a:t>ЛИШНО ТЕГЛО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1447166" y="5484576"/>
            <a:ext cx="6570706" cy="2452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algn="l">
              <a:defRPr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От тях повече от</a:t>
            </a:r>
            <a:r>
              <a:rPr dirty="0"/>
              <a:t> </a:t>
            </a:r>
          </a:p>
          <a:p>
            <a:pPr algn="l">
              <a:defRPr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650 </a:t>
            </a:r>
            <a:r>
              <a:rPr dirty="0" err="1"/>
              <a:t>млн</a:t>
            </a:r>
            <a:r>
              <a:rPr dirty="0">
                <a:solidFill>
                  <a:srgbClr val="53585F"/>
                </a:solidFill>
              </a:rPr>
              <a:t> </a:t>
            </a:r>
            <a:r>
              <a:rPr dirty="0" err="1">
                <a:solidFill>
                  <a:srgbClr val="53585F"/>
                </a:solidFill>
              </a:rPr>
              <a:t>страдат</a:t>
            </a:r>
            <a:r>
              <a:rPr lang="bg-BG" dirty="0">
                <a:solidFill>
                  <a:srgbClr val="53585F"/>
                </a:solidFill>
              </a:rPr>
              <a:t> от </a:t>
            </a:r>
            <a:r>
              <a:rPr dirty="0">
                <a:solidFill>
                  <a:srgbClr val="53585F"/>
                </a:solidFill>
              </a:rPr>
              <a:t> </a:t>
            </a:r>
          </a:p>
          <a:p>
            <a:pPr algn="l">
              <a:tabLst>
                <a:tab pos="1143000" algn="l"/>
              </a:tabLst>
              <a:defRPr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затлъстяване</a:t>
            </a:r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17166236" y="6930566"/>
            <a:ext cx="2830901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7,4 </a:t>
            </a:r>
            <a:r>
              <a:rPr dirty="0" err="1"/>
              <a:t>млрд</a:t>
            </a:r>
            <a:endParaRPr dirty="0"/>
          </a:p>
          <a:p>
            <a:pPr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населени</a:t>
            </a:r>
            <a:r>
              <a:rPr lang="bg-BG" dirty="0"/>
              <a:t>е</a:t>
            </a:r>
            <a:endParaRPr dirty="0"/>
          </a:p>
        </p:txBody>
      </p:sp>
      <p:sp>
        <p:nvSpPr>
          <p:cNvPr id="128" name="Shape 128"/>
          <p:cNvSpPr/>
          <p:nvPr/>
        </p:nvSpPr>
        <p:spPr>
          <a:xfrm>
            <a:off x="7275686" y="9502316"/>
            <a:ext cx="4364974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33% </a:t>
            </a:r>
            <a:r>
              <a:rPr lang="bg-BG" dirty="0"/>
              <a:t>души </a:t>
            </a:r>
            <a:r>
              <a:rPr dirty="0"/>
              <a:t> </a:t>
            </a:r>
          </a:p>
          <a:p>
            <a: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 </a:t>
            </a:r>
            <a:r>
              <a:rPr dirty="0" err="1"/>
              <a:t>из</a:t>
            </a:r>
            <a:r>
              <a:rPr lang="bg-BG" dirty="0" err="1"/>
              <a:t>лишно</a:t>
            </a:r>
            <a:r>
              <a:rPr lang="bg-BG" dirty="0"/>
              <a:t> тегло</a:t>
            </a:r>
            <a:endParaRPr dirty="0"/>
          </a:p>
        </p:txBody>
      </p:sp>
      <p:sp>
        <p:nvSpPr>
          <p:cNvPr id="129" name="Shape 129"/>
          <p:cNvSpPr/>
          <p:nvPr/>
        </p:nvSpPr>
        <p:spPr>
          <a:xfrm>
            <a:off x="7275686" y="10960139"/>
            <a:ext cx="7011532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>
            <a:lvl1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⅓ </a:t>
            </a:r>
            <a:r>
              <a:rPr lang="bg-BG" dirty="0"/>
              <a:t>от тях със затлъстяване</a:t>
            </a:r>
            <a:endParaRPr dirty="0"/>
          </a:p>
        </p:txBody>
      </p:sp>
      <p:pic>
        <p:nvPicPr>
          <p:cNvPr id="130" name="image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26600" y="9699831"/>
            <a:ext cx="1059335" cy="203051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 rot="304417">
            <a:off x="14536165" y="10287768"/>
            <a:ext cx="1590991" cy="1033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94" extrusionOk="0">
                <a:moveTo>
                  <a:pt x="0" y="21066"/>
                </a:moveTo>
                <a:cubicBezTo>
                  <a:pt x="2818" y="21600"/>
                  <a:pt x="5663" y="20447"/>
                  <a:pt x="7925" y="17853"/>
                </a:cubicBezTo>
                <a:cubicBezTo>
                  <a:pt x="10306" y="15123"/>
                  <a:pt x="11795" y="11092"/>
                  <a:pt x="13785" y="7794"/>
                </a:cubicBezTo>
                <a:cubicBezTo>
                  <a:pt x="15915" y="4266"/>
                  <a:pt x="18598" y="1581"/>
                  <a:pt x="21600" y="0"/>
                </a:cubicBezTo>
              </a:path>
            </a:pathLst>
          </a:custGeom>
          <a:ln w="63500" cap="rnd">
            <a:solidFill>
              <a:srgbClr val="FB5C3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  <p:sp>
        <p:nvSpPr>
          <p:cNvPr id="132" name="Shape 132"/>
          <p:cNvSpPr/>
          <p:nvPr/>
        </p:nvSpPr>
        <p:spPr>
          <a:xfrm rot="304417">
            <a:off x="10663952" y="7383384"/>
            <a:ext cx="3084977" cy="2696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0" extrusionOk="0">
                <a:moveTo>
                  <a:pt x="0" y="21579"/>
                </a:moveTo>
                <a:cubicBezTo>
                  <a:pt x="1438" y="21600"/>
                  <a:pt x="2852" y="21166"/>
                  <a:pt x="4087" y="20325"/>
                </a:cubicBezTo>
                <a:cubicBezTo>
                  <a:pt x="8293" y="17461"/>
                  <a:pt x="9170" y="11290"/>
                  <a:pt x="11955" y="6791"/>
                </a:cubicBezTo>
                <a:cubicBezTo>
                  <a:pt x="14227" y="3120"/>
                  <a:pt x="17710" y="668"/>
                  <a:pt x="21600" y="0"/>
                </a:cubicBezTo>
              </a:path>
            </a:pathLst>
          </a:custGeom>
          <a:ln w="63500" cap="rnd">
            <a:solidFill>
              <a:srgbClr val="FD8D4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hape 381"/>
          <p:cNvSpPr/>
          <p:nvPr/>
        </p:nvSpPr>
        <p:spPr>
          <a:xfrm>
            <a:off x="1506003" y="957360"/>
            <a:ext cx="13680024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8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ПАТЕНТОВАН КОМПЛЕКС </a:t>
            </a:r>
          </a:p>
          <a:p>
            <a:pPr algn="l">
              <a:defRPr sz="8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ОТ </a:t>
            </a:r>
            <a:r>
              <a:rPr dirty="0"/>
              <a:t>ФЛАВОНОИД</a:t>
            </a:r>
            <a:r>
              <a:rPr lang="bg-BG" dirty="0"/>
              <a:t>И</a:t>
            </a:r>
            <a:endParaRPr dirty="0"/>
          </a:p>
        </p:txBody>
      </p:sp>
      <p:sp>
        <p:nvSpPr>
          <p:cNvPr id="382" name="Shape 382"/>
          <p:cNvSpPr/>
          <p:nvPr/>
        </p:nvSpPr>
        <p:spPr>
          <a:xfrm>
            <a:off x="1534480" y="5929757"/>
            <a:ext cx="13250466" cy="2667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Ко</a:t>
            </a:r>
            <a:r>
              <a:rPr lang="bg-BG" dirty="0"/>
              <a:t>рата на цитрусите е</a:t>
            </a:r>
            <a:r>
              <a:rPr dirty="0"/>
              <a:t> </a:t>
            </a:r>
            <a:r>
              <a:rPr dirty="0" err="1"/>
              <a:t>богата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пектини</a:t>
            </a:r>
            <a:r>
              <a:rPr dirty="0"/>
              <a:t>, </a:t>
            </a:r>
            <a:r>
              <a:rPr dirty="0" err="1"/>
              <a:t>флавоноиди</a:t>
            </a:r>
            <a:r>
              <a:rPr dirty="0"/>
              <a:t> </a:t>
            </a:r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  <a:r>
              <a:rPr lang="ru-RU" dirty="0"/>
              <a:t>и </a:t>
            </a:r>
            <a:r>
              <a:rPr dirty="0" err="1"/>
              <a:t>лимон</a:t>
            </a:r>
            <a:r>
              <a:rPr lang="bg-BG" dirty="0"/>
              <a:t>е</a:t>
            </a:r>
            <a:r>
              <a:rPr dirty="0"/>
              <a:t>н</a:t>
            </a:r>
            <a:r>
              <a:rPr lang="bg-BG" dirty="0"/>
              <a:t>о</a:t>
            </a:r>
            <a:r>
              <a:rPr dirty="0"/>
              <a:t> </a:t>
            </a:r>
            <a:r>
              <a:rPr dirty="0" err="1"/>
              <a:t>масло</a:t>
            </a:r>
            <a:r>
              <a:rPr dirty="0"/>
              <a:t>. </a:t>
            </a:r>
          </a:p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Активн</a:t>
            </a:r>
            <a:r>
              <a:rPr lang="bg-BG" dirty="0" err="1"/>
              <a:t>ит</a:t>
            </a:r>
            <a:r>
              <a:rPr dirty="0"/>
              <a:t>е </a:t>
            </a:r>
            <a:r>
              <a:rPr dirty="0" err="1"/>
              <a:t>компонент</a:t>
            </a:r>
            <a:r>
              <a:rPr lang="bg-BG" dirty="0"/>
              <a:t>и на кората от</a:t>
            </a:r>
            <a:r>
              <a:rPr dirty="0"/>
              <a:t> </a:t>
            </a:r>
            <a:r>
              <a:rPr dirty="0" err="1"/>
              <a:t>мандарина</a:t>
            </a:r>
            <a:r>
              <a:rPr dirty="0"/>
              <a:t> </a:t>
            </a:r>
            <a:r>
              <a:rPr dirty="0" err="1"/>
              <a:t>пом</a:t>
            </a:r>
            <a:r>
              <a:rPr lang="bg-BG" dirty="0"/>
              <a:t>а</a:t>
            </a:r>
            <a:r>
              <a:rPr dirty="0" err="1"/>
              <a:t>гат</a:t>
            </a:r>
            <a:r>
              <a:rPr lang="bg-BG" dirty="0"/>
              <a:t> за</a:t>
            </a:r>
            <a:r>
              <a:rPr dirty="0"/>
              <a:t>: </a:t>
            </a:r>
          </a:p>
        </p:txBody>
      </p:sp>
      <p:sp>
        <p:nvSpPr>
          <p:cNvPr id="383" name="Shape 383"/>
          <p:cNvSpPr/>
          <p:nvPr/>
        </p:nvSpPr>
        <p:spPr>
          <a:xfrm>
            <a:off x="1506003" y="8700228"/>
            <a:ext cx="16135389" cy="4006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marL="381000" indent="-381000" algn="l">
              <a:lnSpc>
                <a:spcPct val="90000"/>
              </a:lnSpc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разграждане на мастните отлагания</a:t>
            </a:r>
            <a:r>
              <a:rPr dirty="0"/>
              <a:t>; </a:t>
            </a:r>
          </a:p>
          <a:p>
            <a:pPr marL="381000" indent="-381000" algn="l">
              <a:lnSpc>
                <a:spcPct val="90000"/>
              </a:lnSpc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у</a:t>
            </a:r>
            <a:r>
              <a:rPr dirty="0" err="1"/>
              <a:t>скор</a:t>
            </a:r>
            <a:r>
              <a:rPr lang="ru-RU" dirty="0" err="1"/>
              <a:t>яване</a:t>
            </a:r>
            <a:r>
              <a:rPr lang="ru-RU" dirty="0"/>
              <a:t> на </a:t>
            </a:r>
            <a:r>
              <a:rPr lang="ru-RU" dirty="0" err="1"/>
              <a:t>мастната</a:t>
            </a:r>
            <a:r>
              <a:rPr lang="ru-RU" dirty="0"/>
              <a:t> </a:t>
            </a:r>
            <a:r>
              <a:rPr lang="ru-RU" dirty="0" err="1"/>
              <a:t>обмяна</a:t>
            </a:r>
            <a:r>
              <a:rPr dirty="0"/>
              <a:t>; </a:t>
            </a:r>
          </a:p>
          <a:p>
            <a:pPr marL="381000" indent="-381000" algn="l">
              <a:lnSpc>
                <a:spcPct val="90000"/>
              </a:lnSpc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з</a:t>
            </a:r>
            <a:r>
              <a:rPr dirty="0"/>
              <a:t>а</a:t>
            </a:r>
            <a:r>
              <a:rPr lang="bg-BG" dirty="0" err="1"/>
              <a:t>бавяне</a:t>
            </a:r>
            <a:r>
              <a:rPr lang="bg-BG" dirty="0"/>
              <a:t> на натрупването на мазнини</a:t>
            </a:r>
            <a:r>
              <a:rPr dirty="0"/>
              <a:t>; </a:t>
            </a:r>
          </a:p>
          <a:p>
            <a:pPr marL="381000" indent="-381000" algn="l">
              <a:lnSpc>
                <a:spcPct val="90000"/>
              </a:lnSpc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подобряване на</a:t>
            </a:r>
            <a:r>
              <a:rPr dirty="0"/>
              <a:t> </a:t>
            </a:r>
            <a:r>
              <a:rPr dirty="0" err="1"/>
              <a:t>качество</a:t>
            </a:r>
            <a:r>
              <a:rPr lang="bg-BG" dirty="0"/>
              <a:t>то на съня</a:t>
            </a:r>
            <a:r>
              <a:rPr dirty="0"/>
              <a:t> — </a:t>
            </a:r>
            <a:r>
              <a:rPr dirty="0" err="1"/>
              <a:t>важ</a:t>
            </a:r>
            <a:r>
              <a:rPr lang="bg-BG" dirty="0"/>
              <a:t>е</a:t>
            </a:r>
            <a:r>
              <a:rPr dirty="0"/>
              <a:t>н </a:t>
            </a:r>
            <a:r>
              <a:rPr dirty="0" err="1"/>
              <a:t>фактор</a:t>
            </a:r>
            <a:r>
              <a:rPr dirty="0"/>
              <a:t> в</a:t>
            </a:r>
            <a:endParaRPr lang="bg-BG" dirty="0"/>
          </a:p>
          <a:p>
            <a:pPr algn="l">
              <a:lnSpc>
                <a:spcPct val="90000"/>
              </a:lnSpc>
              <a:spcBef>
                <a:spcPts val="2400"/>
              </a:spcBef>
              <a:buClr>
                <a:srgbClr val="FB5C3A"/>
              </a:buClr>
              <a:buSzPct val="119000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  <a:r>
              <a:rPr lang="bg-BG" dirty="0"/>
              <a:t>намаляването на теглото</a:t>
            </a:r>
            <a:r>
              <a:rPr dirty="0"/>
              <a:t>.</a:t>
            </a:r>
          </a:p>
        </p:txBody>
      </p:sp>
      <p:sp>
        <p:nvSpPr>
          <p:cNvPr id="384" name="Shape 384"/>
          <p:cNvSpPr/>
          <p:nvPr/>
        </p:nvSpPr>
        <p:spPr>
          <a:xfrm>
            <a:off x="1528229" y="3715552"/>
            <a:ext cx="14255428" cy="180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defRPr sz="54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ОТ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/>
              <a:t>КСТРАКТ</a:t>
            </a:r>
            <a:r>
              <a:rPr lang="bg-BG" dirty="0"/>
              <a:t> ОТ</a:t>
            </a:r>
            <a:r>
              <a:rPr dirty="0"/>
              <a:t> ФЕРМЕНТИРА</a:t>
            </a:r>
            <a:r>
              <a:rPr lang="bg-BG" dirty="0"/>
              <a:t>ЛИ КОРИ М</a:t>
            </a:r>
            <a:r>
              <a:rPr dirty="0"/>
              <a:t>АНДАРИНА (Citrus Reticulata) </a:t>
            </a:r>
          </a:p>
        </p:txBody>
      </p:sp>
      <p:pic>
        <p:nvPicPr>
          <p:cNvPr id="385" name="image45.png"/>
          <p:cNvPicPr>
            <a:picLocks noChangeAspect="1"/>
          </p:cNvPicPr>
          <p:nvPr/>
        </p:nvPicPr>
        <p:blipFill>
          <a:blip r:embed="rId4" cstate="print"/>
          <a:srcRect l="9" t="1186" r="30302" b="113"/>
          <a:stretch>
            <a:fillRect/>
          </a:stretch>
        </p:blipFill>
        <p:spPr>
          <a:xfrm rot="81449">
            <a:off x="15561553" y="2838643"/>
            <a:ext cx="11659873" cy="11009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50" h="21534" extrusionOk="0">
                <a:moveTo>
                  <a:pt x="9544" y="3"/>
                </a:moveTo>
                <a:cubicBezTo>
                  <a:pt x="7043" y="72"/>
                  <a:pt x="4564" y="1255"/>
                  <a:pt x="2701" y="3534"/>
                </a:cubicBezTo>
                <a:cubicBezTo>
                  <a:pt x="-1025" y="8091"/>
                  <a:pt x="-878" y="15309"/>
                  <a:pt x="3029" y="19656"/>
                </a:cubicBezTo>
                <a:cubicBezTo>
                  <a:pt x="3718" y="20423"/>
                  <a:pt x="4480" y="21048"/>
                  <a:pt x="5286" y="21534"/>
                </a:cubicBezTo>
                <a:lnTo>
                  <a:pt x="14670" y="21275"/>
                </a:lnTo>
                <a:cubicBezTo>
                  <a:pt x="15455" y="20744"/>
                  <a:pt x="16191" y="20078"/>
                  <a:pt x="16849" y="19274"/>
                </a:cubicBezTo>
                <a:cubicBezTo>
                  <a:pt x="20575" y="14716"/>
                  <a:pt x="20428" y="7498"/>
                  <a:pt x="16521" y="3152"/>
                </a:cubicBezTo>
                <a:cubicBezTo>
                  <a:pt x="14568" y="979"/>
                  <a:pt x="12045" y="-66"/>
                  <a:pt x="9544" y="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/>
        </p:nvSpPr>
        <p:spPr>
          <a:xfrm>
            <a:off x="1506003" y="957360"/>
            <a:ext cx="16853970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ЗАЩО Е ТОЛКОВА </a:t>
            </a:r>
            <a:r>
              <a:rPr dirty="0"/>
              <a:t>ВАЖЕН </a:t>
            </a:r>
            <a:endParaRPr lang="bg-BG" dirty="0"/>
          </a:p>
          <a:p>
            <a: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ПРОЦЕС</a:t>
            </a:r>
            <a:r>
              <a:rPr lang="bg-BG" dirty="0"/>
              <a:t>ЪТ НА </a:t>
            </a:r>
            <a:r>
              <a:rPr dirty="0"/>
              <a:t>ФЕРМЕНТАЦИ</a:t>
            </a:r>
            <a:r>
              <a:rPr lang="bg-BG" dirty="0"/>
              <a:t>Я</a:t>
            </a:r>
            <a:r>
              <a:rPr dirty="0"/>
              <a:t>?</a:t>
            </a:r>
          </a:p>
        </p:txBody>
      </p:sp>
      <p:sp>
        <p:nvSpPr>
          <p:cNvPr id="390" name="Shape 390"/>
          <p:cNvSpPr/>
          <p:nvPr/>
        </p:nvSpPr>
        <p:spPr>
          <a:xfrm>
            <a:off x="1463041" y="3958390"/>
            <a:ext cx="19652758" cy="138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Процес</a:t>
            </a:r>
            <a:r>
              <a:rPr lang="bg-BG" dirty="0" err="1"/>
              <a:t>ът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ферментаци</a:t>
            </a:r>
            <a:r>
              <a:rPr lang="bg-BG" dirty="0"/>
              <a:t>я</a:t>
            </a:r>
            <a:r>
              <a:rPr dirty="0"/>
              <a:t> </a:t>
            </a:r>
            <a:r>
              <a:rPr dirty="0" err="1"/>
              <a:t>значително</a:t>
            </a:r>
            <a:r>
              <a:rPr dirty="0"/>
              <a:t> </a:t>
            </a:r>
            <a:r>
              <a:rPr dirty="0" err="1"/>
              <a:t>пов</a:t>
            </a:r>
            <a:r>
              <a:rPr lang="bg-BG" dirty="0"/>
              <a:t>и</a:t>
            </a:r>
            <a:r>
              <a:rPr dirty="0" err="1"/>
              <a:t>ша</a:t>
            </a:r>
            <a:r>
              <a:rPr lang="bg-BG" dirty="0"/>
              <a:t>ва</a:t>
            </a:r>
            <a:r>
              <a:rPr dirty="0"/>
              <a:t> </a:t>
            </a:r>
            <a:r>
              <a:rPr dirty="0" err="1"/>
              <a:t>концентраци</a:t>
            </a:r>
            <a:r>
              <a:rPr lang="bg-BG" dirty="0"/>
              <a:t>ята на</a:t>
            </a:r>
            <a:r>
              <a:rPr dirty="0"/>
              <a:t> </a:t>
            </a:r>
            <a:r>
              <a:rPr dirty="0" err="1"/>
              <a:t>биоактивн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компонент</a:t>
            </a:r>
            <a:r>
              <a:rPr lang="bg-BG" dirty="0"/>
              <a:t>и </a:t>
            </a:r>
            <a:r>
              <a:rPr lang="bg-BG" dirty="0" err="1"/>
              <a:t>и</a:t>
            </a:r>
            <a:r>
              <a:rPr lang="bg-BG" dirty="0"/>
              <a:t> помага за синтеза на нови</a:t>
            </a:r>
            <a:r>
              <a:rPr dirty="0"/>
              <a:t> </a:t>
            </a:r>
            <a:r>
              <a:rPr dirty="0" err="1"/>
              <a:t>флавоноид</a:t>
            </a:r>
            <a:r>
              <a:rPr lang="bg-BG" dirty="0"/>
              <a:t>и</a:t>
            </a:r>
            <a:r>
              <a:rPr dirty="0"/>
              <a:t>.</a:t>
            </a:r>
          </a:p>
        </p:txBody>
      </p:sp>
      <p:sp>
        <p:nvSpPr>
          <p:cNvPr id="391" name="Shape 391"/>
          <p:cNvSpPr/>
          <p:nvPr/>
        </p:nvSpPr>
        <p:spPr>
          <a:xfrm>
            <a:off x="15852548" y="10205646"/>
            <a:ext cx="8354004" cy="2326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30000"/>
              </a:lnSpc>
              <a:defRPr sz="2800" b="1" cap="all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Нобилетин</a:t>
            </a:r>
            <a:r>
              <a:rPr dirty="0"/>
              <a:t> и 3-метоксинобилетин </a:t>
            </a:r>
            <a:r>
              <a:rPr dirty="0" err="1">
                <a:solidFill>
                  <a:srgbClr val="53585F"/>
                </a:solidFill>
              </a:rPr>
              <a:t>ускоря</a:t>
            </a:r>
            <a:r>
              <a:rPr lang="bg-BG" dirty="0">
                <a:solidFill>
                  <a:srgbClr val="53585F"/>
                </a:solidFill>
              </a:rPr>
              <a:t>ВАТ РАЗГРАЖДАНЕТО НА МАЗНИНИТЕ И ПРЕДОТВРАТЯВАТ ФОРМИРАНЕТО НА МАСТНИ ОТЛАГАНИЯ.</a:t>
            </a:r>
            <a:endParaRPr dirty="0"/>
          </a:p>
        </p:txBody>
      </p:sp>
      <p:sp>
        <p:nvSpPr>
          <p:cNvPr id="392" name="Shape 392"/>
          <p:cNvSpPr/>
          <p:nvPr/>
        </p:nvSpPr>
        <p:spPr>
          <a:xfrm flipV="1">
            <a:off x="15455425" y="10287588"/>
            <a:ext cx="2" cy="1948249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93" name="image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075" y="12249860"/>
            <a:ext cx="23170643" cy="870895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15392400" y="6750819"/>
            <a:ext cx="499567" cy="497186"/>
          </a:xfrm>
          <a:prstGeom prst="rect">
            <a:avLst/>
          </a:prstGeom>
          <a:solidFill>
            <a:srgbClr val="FBDAC3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15392400" y="7654948"/>
            <a:ext cx="499567" cy="497186"/>
          </a:xfrm>
          <a:prstGeom prst="rect">
            <a:avLst/>
          </a:prstGeom>
          <a:solidFill>
            <a:srgbClr val="FB5C3A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09" name="Group 409"/>
          <p:cNvGrpSpPr/>
          <p:nvPr/>
        </p:nvGrpSpPr>
        <p:grpSpPr>
          <a:xfrm>
            <a:off x="1780212" y="6086977"/>
            <a:ext cx="10469119" cy="5251347"/>
            <a:chOff x="0" y="-1"/>
            <a:chExt cx="10469118" cy="5251345"/>
          </a:xfrm>
        </p:grpSpPr>
        <p:sp>
          <p:nvSpPr>
            <p:cNvPr id="396" name="Shape 396"/>
            <p:cNvSpPr/>
            <p:nvPr/>
          </p:nvSpPr>
          <p:spPr>
            <a:xfrm>
              <a:off x="1140785" y="4902053"/>
              <a:ext cx="9303051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1140786" y="3358795"/>
              <a:ext cx="9288158" cy="1"/>
            </a:xfrm>
            <a:prstGeom prst="line">
              <a:avLst/>
            </a:prstGeom>
            <a:noFill/>
            <a:ln w="381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1140785" y="1847695"/>
              <a:ext cx="9327143" cy="1"/>
            </a:xfrm>
            <a:prstGeom prst="line">
              <a:avLst/>
            </a:prstGeom>
            <a:noFill/>
            <a:ln w="381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1140785" y="336593"/>
              <a:ext cx="9328333" cy="1"/>
            </a:xfrm>
            <a:prstGeom prst="line">
              <a:avLst/>
            </a:prstGeom>
            <a:noFill/>
            <a:ln w="381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403" name="Group 403"/>
            <p:cNvGrpSpPr/>
            <p:nvPr/>
          </p:nvGrpSpPr>
          <p:grpSpPr>
            <a:xfrm>
              <a:off x="1877386" y="75993"/>
              <a:ext cx="8102602" cy="4809831"/>
              <a:chOff x="0" y="0"/>
              <a:chExt cx="8102601" cy="4809830"/>
            </a:xfrm>
          </p:grpSpPr>
          <p:sp>
            <p:nvSpPr>
              <p:cNvPr id="400" name="Shape 400"/>
              <p:cNvSpPr/>
              <p:nvPr/>
            </p:nvSpPr>
            <p:spPr>
              <a:xfrm>
                <a:off x="-1" y="4487368"/>
                <a:ext cx="1270001" cy="322463"/>
              </a:xfrm>
              <a:prstGeom prst="rect">
                <a:avLst/>
              </a:prstGeom>
              <a:solidFill>
                <a:srgbClr val="FBDA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1" name="Shape 401"/>
              <p:cNvSpPr/>
              <p:nvPr/>
            </p:nvSpPr>
            <p:spPr>
              <a:xfrm>
                <a:off x="5384801" y="1603375"/>
                <a:ext cx="1270001" cy="3206455"/>
              </a:xfrm>
              <a:prstGeom prst="rect">
                <a:avLst/>
              </a:prstGeom>
              <a:solidFill>
                <a:srgbClr val="FBDA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2" name="Shape 402"/>
              <p:cNvSpPr/>
              <p:nvPr/>
            </p:nvSpPr>
            <p:spPr>
              <a:xfrm>
                <a:off x="6832601" y="0"/>
                <a:ext cx="1270001" cy="4809831"/>
              </a:xfrm>
              <a:prstGeom prst="rect">
                <a:avLst/>
              </a:prstGeom>
              <a:solidFill>
                <a:srgbClr val="FB5C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4" name="Shape 404"/>
            <p:cNvSpPr/>
            <p:nvPr/>
          </p:nvSpPr>
          <p:spPr>
            <a:xfrm>
              <a:off x="496998" y="4578158"/>
              <a:ext cx="423974" cy="673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6" tIns="71436" rIns="71436" bIns="71436" numCol="1" anchor="ctr">
              <a:spAutoFit/>
            </a:bodyPr>
            <a:lstStyle>
              <a:lvl1pPr>
                <a:defRPr sz="3800">
                  <a:solidFill>
                    <a:srgbClr val="A6AAA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405" name="Shape 405"/>
            <p:cNvSpPr/>
            <p:nvPr/>
          </p:nvSpPr>
          <p:spPr>
            <a:xfrm>
              <a:off x="-1" y="3022200"/>
              <a:ext cx="960773" cy="673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6" tIns="71436" rIns="71436" bIns="71436" numCol="1" anchor="ctr">
              <a:spAutoFit/>
            </a:bodyPr>
            <a:lstStyle>
              <a:lvl1pPr algn="r">
                <a:defRPr sz="3800">
                  <a:solidFill>
                    <a:srgbClr val="A6AAA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100</a:t>
              </a:r>
            </a:p>
          </p:txBody>
        </p:sp>
        <p:sp>
          <p:nvSpPr>
            <p:cNvPr id="406" name="Shape 406"/>
            <p:cNvSpPr/>
            <p:nvPr/>
          </p:nvSpPr>
          <p:spPr>
            <a:xfrm>
              <a:off x="-1" y="1511100"/>
              <a:ext cx="960773" cy="673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6" tIns="71436" rIns="71436" bIns="71436" numCol="1" anchor="ctr">
              <a:spAutoFit/>
            </a:bodyPr>
            <a:lstStyle>
              <a:lvl1pPr algn="r">
                <a:defRPr sz="3800">
                  <a:solidFill>
                    <a:srgbClr val="A6AAA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200</a:t>
              </a:r>
            </a:p>
          </p:txBody>
        </p:sp>
        <p:sp>
          <p:nvSpPr>
            <p:cNvPr id="407" name="Shape 407"/>
            <p:cNvSpPr/>
            <p:nvPr/>
          </p:nvSpPr>
          <p:spPr>
            <a:xfrm>
              <a:off x="-1" y="-2"/>
              <a:ext cx="960773" cy="673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6" tIns="71436" rIns="71436" bIns="71436" numCol="1" anchor="ctr">
              <a:spAutoFit/>
            </a:bodyPr>
            <a:lstStyle>
              <a:lvl1pPr algn="r">
                <a:defRPr sz="3800">
                  <a:solidFill>
                    <a:srgbClr val="A6AAA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300</a:t>
              </a:r>
            </a:p>
          </p:txBody>
        </p:sp>
        <p:sp>
          <p:nvSpPr>
            <p:cNvPr id="408" name="Shape 408"/>
            <p:cNvSpPr/>
            <p:nvPr/>
          </p:nvSpPr>
          <p:spPr>
            <a:xfrm rot="304417">
              <a:off x="3338660" y="1848593"/>
              <a:ext cx="3452276" cy="296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79" y="20838"/>
                    <a:pt x="4288" y="19830"/>
                    <a:pt x="6297" y="18588"/>
                  </a:cubicBezTo>
                  <a:cubicBezTo>
                    <a:pt x="12977" y="14461"/>
                    <a:pt x="18341" y="7945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B5C3A"/>
              </a:solidFill>
              <a:custDash>
                <a:ds d="100000" sp="200000"/>
              </a:custDash>
              <a:round/>
              <a:headEnd type="oval" w="med" len="med"/>
              <a:tailEnd type="triangle" w="med" len="med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410" name="Shape 410"/>
          <p:cNvSpPr/>
          <p:nvPr/>
        </p:nvSpPr>
        <p:spPr>
          <a:xfrm>
            <a:off x="2011435" y="11183499"/>
            <a:ext cx="4538099" cy="131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е</a:t>
            </a:r>
            <a:r>
              <a:rPr dirty="0" err="1"/>
              <a:t>кстракт</a:t>
            </a:r>
            <a:r>
              <a:rPr lang="bg-BG" dirty="0"/>
              <a:t> от кори на</a:t>
            </a:r>
            <a:endParaRPr dirty="0"/>
          </a:p>
          <a:p>
            <a:pPr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пресни </a:t>
            </a:r>
            <a:r>
              <a:rPr dirty="0" err="1"/>
              <a:t>цитрус</a:t>
            </a:r>
            <a:r>
              <a:rPr lang="bg-BG" dirty="0"/>
              <a:t>и</a:t>
            </a:r>
            <a:endParaRPr dirty="0"/>
          </a:p>
        </p:txBody>
      </p:sp>
      <p:sp>
        <p:nvSpPr>
          <p:cNvPr id="411" name="Shape 411"/>
          <p:cNvSpPr/>
          <p:nvPr/>
        </p:nvSpPr>
        <p:spPr>
          <a:xfrm>
            <a:off x="7515328" y="11261711"/>
            <a:ext cx="6516203" cy="131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  е</a:t>
            </a:r>
            <a:r>
              <a:rPr dirty="0" err="1"/>
              <a:t>кстракт</a:t>
            </a:r>
            <a:r>
              <a:rPr lang="bg-BG" dirty="0"/>
              <a:t> от</a:t>
            </a:r>
            <a:r>
              <a:rPr dirty="0"/>
              <a:t> </a:t>
            </a:r>
            <a:r>
              <a:rPr dirty="0" err="1"/>
              <a:t>ферментира</a:t>
            </a:r>
            <a:r>
              <a:rPr lang="bg-BG" dirty="0"/>
              <a:t>ли</a:t>
            </a:r>
          </a:p>
          <a:p>
            <a:pPr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 кори от цитруси</a:t>
            </a:r>
            <a:endParaRPr dirty="0"/>
          </a:p>
        </p:txBody>
      </p:sp>
      <p:sp>
        <p:nvSpPr>
          <p:cNvPr id="412" name="Shape 412"/>
          <p:cNvSpPr/>
          <p:nvPr/>
        </p:nvSpPr>
        <p:spPr>
          <a:xfrm>
            <a:off x="16160508" y="6662819"/>
            <a:ext cx="2527573" cy="673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нобилетин</a:t>
            </a:r>
          </a:p>
        </p:txBody>
      </p:sp>
      <p:sp>
        <p:nvSpPr>
          <p:cNvPr id="413" name="Shape 413"/>
          <p:cNvSpPr/>
          <p:nvPr/>
        </p:nvSpPr>
        <p:spPr>
          <a:xfrm>
            <a:off x="16160508" y="7596501"/>
            <a:ext cx="6438235" cy="729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 anchor="ctr">
            <a:spAutoFit/>
          </a:bodyPr>
          <a:lstStyle>
            <a:lvl1pPr algn="l"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3-метоксинобилетин</a:t>
            </a:r>
          </a:p>
        </p:txBody>
      </p:sp>
      <p:sp>
        <p:nvSpPr>
          <p:cNvPr id="414" name="Shape 414"/>
          <p:cNvSpPr/>
          <p:nvPr/>
        </p:nvSpPr>
        <p:spPr>
          <a:xfrm>
            <a:off x="5593767" y="9469698"/>
            <a:ext cx="1927612" cy="71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>
            <a:spAutoFit/>
          </a:bodyPr>
          <a:lstStyle>
            <a:lvl1pPr algn="l" defTabSz="914400">
              <a:defRPr sz="38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х 10 </a:t>
            </a:r>
          </a:p>
        </p:txBody>
      </p:sp>
      <p:sp>
        <p:nvSpPr>
          <p:cNvPr id="415" name="Shape 415"/>
          <p:cNvSpPr/>
          <p:nvPr/>
        </p:nvSpPr>
        <p:spPr>
          <a:xfrm>
            <a:off x="3628916" y="9818375"/>
            <a:ext cx="1684978" cy="713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>
            <a:spAutoFit/>
          </a:bodyPr>
          <a:lstStyle>
            <a:lvl1pPr algn="l" defTabSz="914400"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21.0</a:t>
            </a:r>
          </a:p>
        </p:txBody>
      </p:sp>
      <p:sp>
        <p:nvSpPr>
          <p:cNvPr id="416" name="Shape 416"/>
          <p:cNvSpPr/>
          <p:nvPr/>
        </p:nvSpPr>
        <p:spPr>
          <a:xfrm>
            <a:off x="8973711" y="6962610"/>
            <a:ext cx="2116114" cy="71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>
            <a:spAutoFit/>
          </a:bodyPr>
          <a:lstStyle>
            <a:lvl1pPr algn="l" defTabSz="914400"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211.0</a:t>
            </a:r>
          </a:p>
        </p:txBody>
      </p:sp>
      <p:sp>
        <p:nvSpPr>
          <p:cNvPr id="417" name="Shape 417"/>
          <p:cNvSpPr/>
          <p:nvPr/>
        </p:nvSpPr>
        <p:spPr>
          <a:xfrm>
            <a:off x="10424266" y="5391163"/>
            <a:ext cx="1944861" cy="713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>
            <a:spAutoFit/>
          </a:bodyPr>
          <a:lstStyle>
            <a:lvl1pPr algn="l" defTabSz="914400"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317.0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image46.jpeg"/>
          <p:cNvPicPr>
            <a:picLocks noChangeAspect="1"/>
          </p:cNvPicPr>
          <p:nvPr/>
        </p:nvPicPr>
        <p:blipFill>
          <a:blip r:embed="rId3" cstate="print"/>
          <a:srcRect t="20640" b="6189"/>
          <a:stretch>
            <a:fillRect/>
          </a:stretch>
        </p:blipFill>
        <p:spPr>
          <a:xfrm flipH="1">
            <a:off x="-21134" y="-3374"/>
            <a:ext cx="25575381" cy="13722937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422"/>
          <p:cNvSpPr/>
          <p:nvPr/>
        </p:nvSpPr>
        <p:spPr>
          <a:xfrm>
            <a:off x="9992194" y="-3782070"/>
            <a:ext cx="15773104" cy="15773103"/>
          </a:xfrm>
          <a:prstGeom prst="ellipse">
            <a:avLst/>
          </a:prstGeom>
          <a:solidFill>
            <a:srgbClr val="F06C30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3" name="Shape 423"/>
          <p:cNvSpPr/>
          <p:nvPr/>
        </p:nvSpPr>
        <p:spPr>
          <a:xfrm>
            <a:off x="12242786" y="571982"/>
            <a:ext cx="11271922" cy="3837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Е</a:t>
            </a:r>
            <a:r>
              <a:rPr dirty="0"/>
              <a:t>КСТРАКТ</a:t>
            </a:r>
            <a:r>
              <a:rPr lang="bg-BG" dirty="0"/>
              <a:t> ОТ ЗЕЛЕНИ ЗЪРНА КАФЕ</a:t>
            </a:r>
            <a:endParaRPr dirty="0"/>
          </a:p>
        </p:txBody>
      </p:sp>
      <p:sp>
        <p:nvSpPr>
          <p:cNvPr id="424" name="Shape 424"/>
          <p:cNvSpPr/>
          <p:nvPr/>
        </p:nvSpPr>
        <p:spPr>
          <a:xfrm>
            <a:off x="12279696" y="4243821"/>
            <a:ext cx="11651756" cy="20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Не</a:t>
            </a:r>
            <a:r>
              <a:rPr lang="bg-BG" dirty="0"/>
              <a:t>изпечените</a:t>
            </a:r>
            <a:r>
              <a:rPr dirty="0"/>
              <a:t> (</a:t>
            </a:r>
            <a:r>
              <a:rPr dirty="0" err="1"/>
              <a:t>зелен</a:t>
            </a:r>
            <a:r>
              <a:rPr lang="bg-BG" dirty="0"/>
              <a:t>и</a:t>
            </a:r>
            <a:r>
              <a:rPr dirty="0"/>
              <a:t>) з</a:t>
            </a:r>
            <a:r>
              <a:rPr lang="bg-BG" dirty="0"/>
              <a:t>ъ</a:t>
            </a:r>
            <a:r>
              <a:rPr dirty="0" err="1"/>
              <a:t>рна</a:t>
            </a:r>
            <a:r>
              <a:rPr dirty="0"/>
              <a:t> к</a:t>
            </a:r>
            <a:r>
              <a:rPr lang="bg-BG" dirty="0"/>
              <a:t>а</a:t>
            </a:r>
            <a:r>
              <a:rPr dirty="0" err="1"/>
              <a:t>фе</a:t>
            </a:r>
            <a:r>
              <a:rPr dirty="0"/>
              <a:t> </a:t>
            </a:r>
            <a:r>
              <a:rPr lang="bg-BG" dirty="0"/>
              <a:t>се </a:t>
            </a:r>
            <a:r>
              <a:rPr dirty="0" err="1"/>
              <a:t>отлича</a:t>
            </a:r>
            <a:r>
              <a:rPr lang="bg-BG" dirty="0"/>
              <a:t>ва</a:t>
            </a:r>
            <a:r>
              <a:rPr dirty="0"/>
              <a:t>т </a:t>
            </a:r>
            <a:r>
              <a:rPr lang="bg-BG" dirty="0"/>
              <a:t>с </a:t>
            </a:r>
            <a:r>
              <a:rPr dirty="0"/>
              <a:t> в</a:t>
            </a:r>
            <a:r>
              <a:rPr lang="bg-BG" dirty="0"/>
              <a:t>и</a:t>
            </a:r>
            <a:r>
              <a:rPr dirty="0" err="1"/>
              <a:t>сок</a:t>
            </a:r>
            <a:r>
              <a:rPr lang="bg-BG" dirty="0"/>
              <a:t>о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/>
              <a:t>д</a:t>
            </a:r>
            <a:r>
              <a:rPr lang="bg-BG" dirty="0"/>
              <a:t>ъ</a:t>
            </a:r>
            <a:r>
              <a:rPr dirty="0" err="1"/>
              <a:t>ржание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хлорогенов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кис</a:t>
            </a:r>
            <a:r>
              <a:rPr lang="bg-BG" dirty="0"/>
              <a:t>е</a:t>
            </a:r>
            <a:r>
              <a:rPr dirty="0"/>
              <a:t>л</a:t>
            </a:r>
            <a:r>
              <a:rPr lang="bg-BG" dirty="0" err="1"/>
              <a:t>ина</a:t>
            </a:r>
            <a:r>
              <a:rPr dirty="0"/>
              <a:t> </a:t>
            </a:r>
          </a:p>
          <a:p>
            <a:pPr algn="l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</a:t>
            </a:r>
            <a:r>
              <a:rPr dirty="0" err="1"/>
              <a:t>хром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dirty="0"/>
              <a:t>:</a:t>
            </a:r>
          </a:p>
        </p:txBody>
      </p:sp>
      <p:sp>
        <p:nvSpPr>
          <p:cNvPr id="425" name="Shape 425"/>
          <p:cNvSpPr/>
          <p:nvPr/>
        </p:nvSpPr>
        <p:spPr>
          <a:xfrm>
            <a:off x="11940223" y="6365054"/>
            <a:ext cx="11877045" cy="368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marL="838200" lvl="2" indent="-381000" algn="l">
              <a:spcBef>
                <a:spcPts val="2400"/>
              </a:spcBef>
              <a:buClr>
                <a:srgbClr val="FFFFFF"/>
              </a:buClr>
              <a:buSzPct val="119000"/>
              <a:buChar char="•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</a:t>
            </a:r>
            <a:r>
              <a:rPr dirty="0"/>
              <a:t>о</a:t>
            </a:r>
            <a:r>
              <a:rPr lang="bg-BG" dirty="0" err="1"/>
              <a:t>магат</a:t>
            </a:r>
            <a:r>
              <a:rPr lang="bg-BG" dirty="0"/>
              <a:t> за</a:t>
            </a:r>
            <a:r>
              <a:rPr dirty="0"/>
              <a:t> </a:t>
            </a:r>
            <a:r>
              <a:rPr dirty="0" err="1"/>
              <a:t>ускор</a:t>
            </a:r>
            <a:r>
              <a:rPr lang="bg-BG" dirty="0" err="1"/>
              <a:t>яване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обм</a:t>
            </a:r>
            <a:r>
              <a:rPr lang="bg-BG" dirty="0"/>
              <a:t>я</a:t>
            </a:r>
            <a:r>
              <a:rPr dirty="0" err="1"/>
              <a:t>на</a:t>
            </a:r>
            <a:r>
              <a:rPr lang="bg-BG" dirty="0"/>
              <a:t>та на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lang="bg-BG" dirty="0"/>
              <a:t>ата</a:t>
            </a:r>
            <a:r>
              <a:rPr dirty="0"/>
              <a:t>;</a:t>
            </a:r>
          </a:p>
          <a:p>
            <a:pPr marL="838200" lvl="2" indent="-381000" algn="l">
              <a:spcBef>
                <a:spcPts val="2400"/>
              </a:spcBef>
              <a:buClr>
                <a:srgbClr val="FFFFFF"/>
              </a:buClr>
              <a:buSzPct val="119000"/>
              <a:buChar char="•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</a:t>
            </a:r>
            <a:r>
              <a:rPr dirty="0" err="1"/>
              <a:t>ом</a:t>
            </a:r>
            <a:r>
              <a:rPr lang="bg-BG" dirty="0"/>
              <a:t>а</a:t>
            </a:r>
            <a:r>
              <a:rPr dirty="0" err="1"/>
              <a:t>гат</a:t>
            </a:r>
            <a:r>
              <a:rPr lang="bg-BG" dirty="0"/>
              <a:t> за контролиране на апетита</a:t>
            </a:r>
            <a:r>
              <a:rPr dirty="0"/>
              <a:t>;</a:t>
            </a:r>
          </a:p>
          <a:p>
            <a:pPr marL="838200" lvl="2" indent="-381000" algn="l">
              <a:spcBef>
                <a:spcPts val="2400"/>
              </a:spcBef>
              <a:buClr>
                <a:srgbClr val="FFFFFF"/>
              </a:buClr>
              <a:buSzPct val="119000"/>
              <a:buChar char="•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</a:t>
            </a:r>
            <a:r>
              <a:rPr dirty="0" err="1"/>
              <a:t>ов</a:t>
            </a:r>
            <a:r>
              <a:rPr lang="bg-BG" dirty="0"/>
              <a:t>и</a:t>
            </a:r>
            <a:r>
              <a:rPr dirty="0" err="1"/>
              <a:t>ша</a:t>
            </a:r>
            <a:r>
              <a:rPr lang="bg-BG" dirty="0"/>
              <a:t>ва</a:t>
            </a:r>
            <a:r>
              <a:rPr dirty="0"/>
              <a:t>т</a:t>
            </a:r>
            <a:r>
              <a:rPr lang="bg-BG" dirty="0"/>
              <a:t> </a:t>
            </a:r>
            <a:r>
              <a:rPr lang="bg-BG" dirty="0" err="1"/>
              <a:t>издържливостта</a:t>
            </a:r>
            <a:r>
              <a:rPr dirty="0"/>
              <a:t> и </a:t>
            </a:r>
            <a:r>
              <a:rPr dirty="0" err="1"/>
              <a:t>работоспособност</a:t>
            </a:r>
            <a:r>
              <a:rPr lang="bg-BG" dirty="0"/>
              <a:t>та.</a:t>
            </a:r>
            <a:endParaRPr dirty="0"/>
          </a:p>
        </p:txBody>
      </p:sp>
      <p:pic>
        <p:nvPicPr>
          <p:cNvPr id="426" name="image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317" y="12729432"/>
            <a:ext cx="1941520" cy="340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image47.jpeg"/>
          <p:cNvPicPr>
            <a:picLocks noChangeAspect="1"/>
          </p:cNvPicPr>
          <p:nvPr/>
        </p:nvPicPr>
        <p:blipFill>
          <a:blip r:embed="rId3" cstate="print"/>
          <a:srcRect t="11403" b="3581"/>
          <a:stretch>
            <a:fillRect/>
          </a:stretch>
        </p:blipFill>
        <p:spPr>
          <a:xfrm flipH="1">
            <a:off x="-44743" y="-70180"/>
            <a:ext cx="24448157" cy="13856359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hape 431"/>
          <p:cNvSpPr/>
          <p:nvPr/>
        </p:nvSpPr>
        <p:spPr>
          <a:xfrm>
            <a:off x="-1638301" y="-3441511"/>
            <a:ext cx="16209668" cy="16209667"/>
          </a:xfrm>
          <a:prstGeom prst="ellipse">
            <a:avLst/>
          </a:prstGeom>
          <a:solidFill>
            <a:srgbClr val="F6F6F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2" name="Shape 432"/>
          <p:cNvSpPr/>
          <p:nvPr/>
        </p:nvSpPr>
        <p:spPr>
          <a:xfrm>
            <a:off x="2006065" y="930372"/>
            <a:ext cx="11433375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Е</a:t>
            </a:r>
            <a:r>
              <a:rPr dirty="0"/>
              <a:t>КСТРАКТ</a:t>
            </a:r>
            <a:r>
              <a:rPr lang="bg-BG" dirty="0"/>
              <a:t> ОТ</a:t>
            </a:r>
            <a:r>
              <a:rPr dirty="0"/>
              <a:t> ЛИСТ</a:t>
            </a:r>
            <a:r>
              <a:rPr lang="bg-BG" dirty="0"/>
              <a:t>А</a:t>
            </a:r>
            <a:r>
              <a:rPr dirty="0"/>
              <a:t> ЗЕЛЕН ЧА</a:t>
            </a:r>
            <a:r>
              <a:rPr lang="bg-BG" dirty="0"/>
              <a:t>Й</a:t>
            </a:r>
            <a:endParaRPr dirty="0"/>
          </a:p>
        </p:txBody>
      </p:sp>
      <p:sp>
        <p:nvSpPr>
          <p:cNvPr id="433" name="Shape 433"/>
          <p:cNvSpPr/>
          <p:nvPr/>
        </p:nvSpPr>
        <p:spPr>
          <a:xfrm>
            <a:off x="2034542" y="3985071"/>
            <a:ext cx="11615571" cy="20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Това</a:t>
            </a:r>
            <a:r>
              <a:rPr dirty="0"/>
              <a:t> </a:t>
            </a:r>
            <a:r>
              <a:rPr dirty="0" err="1"/>
              <a:t>растение</a:t>
            </a:r>
            <a:r>
              <a:rPr lang="bg-BG" dirty="0"/>
              <a:t> е</a:t>
            </a:r>
            <a:r>
              <a:rPr dirty="0"/>
              <a:t> </a:t>
            </a:r>
            <a:r>
              <a:rPr dirty="0" err="1"/>
              <a:t>богато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разнообразни</a:t>
            </a:r>
            <a:r>
              <a:rPr dirty="0"/>
              <a:t> </a:t>
            </a:r>
            <a:r>
              <a:rPr dirty="0" err="1"/>
              <a:t>антиоксиданти</a:t>
            </a:r>
            <a:r>
              <a:rPr dirty="0"/>
              <a:t>, в </a:t>
            </a:r>
            <a:r>
              <a:rPr dirty="0" err="1"/>
              <a:t>то</a:t>
            </a:r>
            <a:r>
              <a:rPr lang="bg-BG" dirty="0"/>
              <a:t>ва</a:t>
            </a:r>
            <a:r>
              <a:rPr dirty="0"/>
              <a:t> </a:t>
            </a:r>
            <a:r>
              <a:rPr dirty="0" err="1"/>
              <a:t>числ</a:t>
            </a:r>
            <a:r>
              <a:rPr lang="bg-BG" dirty="0"/>
              <a:t>о</a:t>
            </a:r>
            <a:r>
              <a:rPr dirty="0"/>
              <a:t> </a:t>
            </a:r>
            <a:r>
              <a:rPr dirty="0" err="1"/>
              <a:t>полифеноли</a:t>
            </a:r>
            <a:r>
              <a:rPr dirty="0"/>
              <a:t>, </a:t>
            </a:r>
            <a:r>
              <a:rPr dirty="0" err="1"/>
              <a:t>благодар</a:t>
            </a:r>
            <a:r>
              <a:rPr lang="bg-BG" dirty="0" err="1"/>
              <a:t>ение</a:t>
            </a:r>
            <a:r>
              <a:rPr lang="bg-BG" dirty="0"/>
              <a:t> на което</a:t>
            </a:r>
            <a:r>
              <a:rPr dirty="0"/>
              <a:t>:</a:t>
            </a:r>
          </a:p>
        </p:txBody>
      </p:sp>
      <p:sp>
        <p:nvSpPr>
          <p:cNvPr id="434" name="Shape 434"/>
          <p:cNvSpPr/>
          <p:nvPr/>
        </p:nvSpPr>
        <p:spPr>
          <a:xfrm>
            <a:off x="2034541" y="6061854"/>
            <a:ext cx="11376425" cy="457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marL="381000" indent="-381000" algn="l"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активир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обм</a:t>
            </a:r>
            <a:r>
              <a:rPr lang="bg-BG" dirty="0"/>
              <a:t>я</a:t>
            </a:r>
            <a:r>
              <a:rPr dirty="0"/>
              <a:t>н</a:t>
            </a:r>
            <a:r>
              <a:rPr lang="bg-BG" dirty="0"/>
              <a:t>ата на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lang="bg-BG" dirty="0"/>
              <a:t>ата</a:t>
            </a:r>
            <a:r>
              <a:rPr dirty="0"/>
              <a:t>;</a:t>
            </a:r>
          </a:p>
          <a:p>
            <a:pPr marL="381000" indent="-381000" algn="l"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укреп</a:t>
            </a:r>
            <a:r>
              <a:rPr lang="bg-BG" dirty="0"/>
              <a:t>ва</a:t>
            </a:r>
            <a:r>
              <a:rPr dirty="0"/>
              <a:t> </a:t>
            </a:r>
            <a:r>
              <a:rPr dirty="0" err="1"/>
              <a:t>кр</a:t>
            </a:r>
            <a:r>
              <a:rPr lang="bg-BG" dirty="0"/>
              <a:t>ъ</a:t>
            </a:r>
            <a:r>
              <a:rPr dirty="0"/>
              <a:t>в</a:t>
            </a:r>
            <a:r>
              <a:rPr lang="bg-BG" dirty="0"/>
              <a:t>о</a:t>
            </a:r>
            <a:r>
              <a:rPr dirty="0" err="1"/>
              <a:t>носн</a:t>
            </a:r>
            <a:r>
              <a:rPr lang="bg-BG" dirty="0" err="1"/>
              <a:t>ит</a:t>
            </a:r>
            <a:r>
              <a:rPr dirty="0"/>
              <a:t>е с</a:t>
            </a:r>
            <a:r>
              <a:rPr lang="bg-BG" dirty="0"/>
              <a:t>ъ</a:t>
            </a:r>
            <a:r>
              <a:rPr dirty="0"/>
              <a:t>д</a:t>
            </a:r>
            <a:r>
              <a:rPr lang="bg-BG" dirty="0" err="1"/>
              <a:t>ове</a:t>
            </a:r>
            <a:r>
              <a:rPr dirty="0"/>
              <a:t>, </a:t>
            </a:r>
            <a:r>
              <a:rPr dirty="0" err="1"/>
              <a:t>подд</a:t>
            </a:r>
            <a:r>
              <a:rPr lang="bg-BG" dirty="0"/>
              <a:t>ъ</a:t>
            </a:r>
            <a:r>
              <a:rPr dirty="0" err="1"/>
              <a:t>ржа</a:t>
            </a:r>
            <a:r>
              <a:rPr lang="bg-BG" dirty="0" err="1"/>
              <a:t>йки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ластичност</a:t>
            </a:r>
            <a:r>
              <a:rPr lang="bg-BG" dirty="0"/>
              <a:t>та им;</a:t>
            </a:r>
            <a:endParaRPr dirty="0"/>
          </a:p>
          <a:p>
            <a:pPr marL="381000" indent="-381000" algn="l"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помага за</a:t>
            </a:r>
            <a:r>
              <a:rPr dirty="0"/>
              <a:t> </a:t>
            </a:r>
            <a:r>
              <a:rPr dirty="0" err="1"/>
              <a:t>нормалн</a:t>
            </a:r>
            <a:r>
              <a:rPr lang="bg-BG" dirty="0"/>
              <a:t>ата</a:t>
            </a:r>
            <a:r>
              <a:rPr dirty="0"/>
              <a:t> </a:t>
            </a:r>
            <a:r>
              <a:rPr dirty="0" err="1"/>
              <a:t>работ</a:t>
            </a:r>
            <a:r>
              <a:rPr lang="bg-BG" dirty="0"/>
              <a:t>а на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 err="1"/>
              <a:t>рдечно</a:t>
            </a:r>
            <a:r>
              <a:rPr dirty="0"/>
              <a:t>-с</a:t>
            </a:r>
            <a:r>
              <a:rPr lang="bg-BG" dirty="0" err="1"/>
              <a:t>ъдовата</a:t>
            </a:r>
            <a:r>
              <a:rPr dirty="0"/>
              <a:t> </a:t>
            </a:r>
            <a:r>
              <a:rPr dirty="0" err="1"/>
              <a:t>систем</a:t>
            </a:r>
            <a:r>
              <a:rPr lang="bg-BG" dirty="0"/>
              <a:t>а</a:t>
            </a:r>
            <a:r>
              <a:rPr dirty="0"/>
              <a:t>;</a:t>
            </a:r>
          </a:p>
          <a:p>
            <a:pPr marL="381000" indent="-381000" algn="l"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помага за</a:t>
            </a:r>
            <a:r>
              <a:rPr dirty="0"/>
              <a:t> </a:t>
            </a:r>
            <a:r>
              <a:rPr dirty="0" err="1"/>
              <a:t>активно</a:t>
            </a:r>
            <a:r>
              <a:rPr dirty="0"/>
              <a:t> д</a:t>
            </a:r>
            <a:r>
              <a:rPr lang="bg-BG" dirty="0"/>
              <a:t>ъ</a:t>
            </a:r>
            <a:r>
              <a:rPr dirty="0" err="1"/>
              <a:t>лголети</a:t>
            </a:r>
            <a:r>
              <a:rPr lang="bg-BG" dirty="0"/>
              <a:t>е</a:t>
            </a:r>
            <a:r>
              <a:rPr dirty="0"/>
              <a:t>.</a:t>
            </a:r>
          </a:p>
        </p:txBody>
      </p:sp>
      <p:pic>
        <p:nvPicPr>
          <p:cNvPr id="435" name="image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49517" y="12729432"/>
            <a:ext cx="1941520" cy="340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age48.jpeg"/>
          <p:cNvPicPr>
            <a:picLocks noChangeAspect="1"/>
          </p:cNvPicPr>
          <p:nvPr/>
        </p:nvPicPr>
        <p:blipFill>
          <a:blip r:embed="rId3" cstate="print"/>
          <a:srcRect t="5629" b="9717"/>
          <a:stretch>
            <a:fillRect/>
          </a:stretch>
        </p:blipFill>
        <p:spPr>
          <a:xfrm flipH="1">
            <a:off x="-64599" y="-44106"/>
            <a:ext cx="24460693" cy="13804213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hape 440"/>
          <p:cNvSpPr/>
          <p:nvPr/>
        </p:nvSpPr>
        <p:spPr>
          <a:xfrm>
            <a:off x="-1714501" y="2044889"/>
            <a:ext cx="16209668" cy="16209668"/>
          </a:xfrm>
          <a:prstGeom prst="ellipse">
            <a:avLst/>
          </a:prstGeom>
          <a:solidFill>
            <a:srgbClr val="F6F6F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2006065" y="4411601"/>
            <a:ext cx="6976864" cy="127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L- КАРНИТИН</a:t>
            </a:r>
          </a:p>
        </p:txBody>
      </p:sp>
      <p:sp>
        <p:nvSpPr>
          <p:cNvPr id="442" name="Shape 442"/>
          <p:cNvSpPr/>
          <p:nvPr/>
        </p:nvSpPr>
        <p:spPr>
          <a:xfrm>
            <a:off x="2034542" y="5817491"/>
            <a:ext cx="11376422" cy="395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Аминокислотно</a:t>
            </a:r>
            <a:r>
              <a:rPr dirty="0"/>
              <a:t> </a:t>
            </a:r>
            <a:r>
              <a:rPr dirty="0" err="1"/>
              <a:t>витаминоподобно</a:t>
            </a:r>
            <a:r>
              <a:rPr dirty="0"/>
              <a:t> </a:t>
            </a:r>
            <a:r>
              <a:rPr dirty="0" err="1"/>
              <a:t>вещество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е</a:t>
            </a:r>
            <a:r>
              <a:rPr dirty="0" err="1"/>
              <a:t>то</a:t>
            </a:r>
            <a:r>
              <a:rPr dirty="0"/>
              <a:t> </a:t>
            </a:r>
            <a:r>
              <a:rPr lang="bg-BG" dirty="0"/>
              <a:t>засилва разграждането на мазнини</a:t>
            </a:r>
            <a:r>
              <a:rPr dirty="0"/>
              <a:t>,</a:t>
            </a:r>
            <a:r>
              <a:rPr lang="bg-BG" dirty="0"/>
              <a:t> насочвайки ги </a:t>
            </a:r>
            <a:r>
              <a:rPr dirty="0"/>
              <a:t>в </a:t>
            </a:r>
            <a:r>
              <a:rPr dirty="0" err="1"/>
              <a:t>митохондрии</a:t>
            </a:r>
            <a:r>
              <a:rPr lang="bg-BG" dirty="0"/>
              <a:t>те</a:t>
            </a:r>
            <a:r>
              <a:rPr dirty="0"/>
              <a:t> — “</a:t>
            </a:r>
            <a:r>
              <a:rPr lang="bg-BG" dirty="0"/>
              <a:t>е</a:t>
            </a:r>
            <a:r>
              <a:rPr dirty="0" err="1"/>
              <a:t>нерг</a:t>
            </a:r>
            <a:r>
              <a:rPr lang="bg-BG" dirty="0" err="1"/>
              <a:t>ийните</a:t>
            </a:r>
            <a:r>
              <a:rPr dirty="0"/>
              <a:t> </a:t>
            </a:r>
            <a:r>
              <a:rPr dirty="0" err="1"/>
              <a:t>станции</a:t>
            </a:r>
            <a:r>
              <a:rPr dirty="0"/>
              <a:t>”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клетк</a:t>
            </a:r>
            <a:r>
              <a:rPr lang="bg-BG" dirty="0" err="1"/>
              <a:t>ите</a:t>
            </a:r>
            <a:r>
              <a:rPr lang="bg-BG" dirty="0"/>
              <a:t> в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, </a:t>
            </a:r>
            <a:r>
              <a:rPr lang="bg-BG" dirty="0"/>
              <a:t>където протича</a:t>
            </a:r>
            <a:r>
              <a:rPr dirty="0"/>
              <a:t> </a:t>
            </a:r>
            <a:r>
              <a:rPr dirty="0" err="1"/>
              <a:t>окисл</a:t>
            </a:r>
            <a:r>
              <a:rPr lang="bg-BG" dirty="0" err="1"/>
              <a:t>яване</a:t>
            </a:r>
            <a:r>
              <a:rPr lang="bg-BG" dirty="0"/>
              <a:t> на мазнините и отделяне на енергия</a:t>
            </a:r>
            <a:r>
              <a:rPr dirty="0"/>
              <a:t>. </a:t>
            </a:r>
          </a:p>
        </p:txBody>
      </p:sp>
      <p:sp>
        <p:nvSpPr>
          <p:cNvPr id="443" name="Shape 443"/>
          <p:cNvSpPr/>
          <p:nvPr/>
        </p:nvSpPr>
        <p:spPr>
          <a:xfrm>
            <a:off x="2034541" y="9771391"/>
            <a:ext cx="11376425" cy="368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marL="381000" indent="-381000" algn="l"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Помага за намаляване на мастните отлагания</a:t>
            </a:r>
            <a:r>
              <a:rPr dirty="0"/>
              <a:t>;</a:t>
            </a:r>
          </a:p>
          <a:p>
            <a:pPr marL="381000" indent="-381000" algn="l"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Пре</a:t>
            </a:r>
            <a:r>
              <a:rPr lang="bg-BG" dirty="0" err="1"/>
              <a:t>дотвратява</a:t>
            </a:r>
            <a:r>
              <a:rPr lang="bg-BG" dirty="0"/>
              <a:t> натрупването на мазнини в клетките</a:t>
            </a:r>
            <a:r>
              <a:rPr dirty="0"/>
              <a:t>;</a:t>
            </a:r>
          </a:p>
          <a:p>
            <a:pPr marL="381000" indent="-381000" algn="l">
              <a:spcBef>
                <a:spcPts val="2400"/>
              </a:spcBef>
              <a:buClr>
                <a:srgbClr val="FB5C3A"/>
              </a:buClr>
              <a:buSzPct val="119000"/>
              <a:buChar char="•"/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Особено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фективен</a:t>
            </a:r>
            <a:r>
              <a:rPr dirty="0"/>
              <a:t> </a:t>
            </a:r>
            <a:r>
              <a:rPr lang="bg-BG" dirty="0"/>
              <a:t>е за намаляване на теглото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физическ</a:t>
            </a:r>
            <a:r>
              <a:rPr lang="bg-BG" dirty="0"/>
              <a:t>о натоварване</a:t>
            </a:r>
            <a:r>
              <a:rPr dirty="0"/>
              <a:t>.</a:t>
            </a:r>
          </a:p>
        </p:txBody>
      </p:sp>
      <p:pic>
        <p:nvPicPr>
          <p:cNvPr id="444" name="image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49517" y="12754832"/>
            <a:ext cx="1941520" cy="340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age49.jpeg"/>
          <p:cNvPicPr>
            <a:picLocks noChangeAspect="1"/>
          </p:cNvPicPr>
          <p:nvPr/>
        </p:nvPicPr>
        <p:blipFill>
          <a:blip r:embed="rId3" cstate="print"/>
          <a:srcRect b="5598"/>
          <a:stretch>
            <a:fillRect/>
          </a:stretch>
        </p:blipFill>
        <p:spPr>
          <a:xfrm flipH="1">
            <a:off x="1064" y="-177158"/>
            <a:ext cx="24381873" cy="13905930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47"/>
          <p:cNvSpPr/>
          <p:nvPr/>
        </p:nvSpPr>
        <p:spPr>
          <a:xfrm>
            <a:off x="9706206" y="730576"/>
            <a:ext cx="16440102" cy="16440102"/>
          </a:xfrm>
          <a:prstGeom prst="ellipse">
            <a:avLst/>
          </a:prstGeom>
          <a:solidFill>
            <a:srgbClr val="F06C30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Shape 448"/>
          <p:cNvSpPr/>
          <p:nvPr/>
        </p:nvSpPr>
        <p:spPr>
          <a:xfrm>
            <a:off x="12716929" y="3872656"/>
            <a:ext cx="5544641" cy="127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СОК НОНИ</a:t>
            </a:r>
          </a:p>
        </p:txBody>
      </p:sp>
      <p:sp>
        <p:nvSpPr>
          <p:cNvPr id="449" name="Shape 449"/>
          <p:cNvSpPr/>
          <p:nvPr/>
        </p:nvSpPr>
        <p:spPr>
          <a:xfrm>
            <a:off x="12758104" y="5241587"/>
            <a:ext cx="11376424" cy="331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Сок</a:t>
            </a:r>
            <a:r>
              <a:rPr lang="bg-BG" dirty="0"/>
              <a:t> от</a:t>
            </a:r>
            <a:r>
              <a:rPr dirty="0"/>
              <a:t> “</a:t>
            </a:r>
            <a:r>
              <a:rPr dirty="0" err="1"/>
              <a:t>кр</a:t>
            </a:r>
            <a:r>
              <a:rPr lang="bg-BG" dirty="0"/>
              <a:t>а</a:t>
            </a:r>
            <a:r>
              <a:rPr dirty="0"/>
              <a:t>л</a:t>
            </a:r>
            <a:r>
              <a:rPr lang="bg-BG" dirty="0" err="1"/>
              <a:t>ицата</a:t>
            </a:r>
            <a:r>
              <a:rPr lang="bg-BG" dirty="0"/>
              <a:t> на плодовете</a:t>
            </a:r>
            <a:r>
              <a:rPr dirty="0"/>
              <a:t>”</a:t>
            </a:r>
            <a:r>
              <a:rPr lang="bg-BG" dirty="0"/>
              <a:t>, който се подлага на специална</a:t>
            </a:r>
            <a:r>
              <a:rPr dirty="0"/>
              <a:t> </a:t>
            </a:r>
            <a:r>
              <a:rPr dirty="0" err="1"/>
              <a:t>ферментаци</a:t>
            </a:r>
            <a:r>
              <a:rPr lang="bg-BG" dirty="0"/>
              <a:t>я</a:t>
            </a:r>
            <a:r>
              <a:rPr dirty="0"/>
              <a:t> </a:t>
            </a:r>
            <a:r>
              <a:rPr lang="bg-BG" dirty="0"/>
              <a:t>за</a:t>
            </a:r>
            <a:r>
              <a:rPr dirty="0"/>
              <a:t> </a:t>
            </a:r>
            <a:r>
              <a:rPr dirty="0" err="1"/>
              <a:t>пов</a:t>
            </a:r>
            <a:r>
              <a:rPr lang="bg-BG" dirty="0"/>
              <a:t>и</a:t>
            </a:r>
            <a:r>
              <a:rPr dirty="0"/>
              <a:t>ш</a:t>
            </a:r>
            <a:r>
              <a:rPr lang="bg-BG" dirty="0" err="1"/>
              <a:t>аване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концентраци</a:t>
            </a:r>
            <a:r>
              <a:rPr lang="bg-BG" dirty="0"/>
              <a:t>ята на</a:t>
            </a:r>
            <a:r>
              <a:rPr dirty="0"/>
              <a:t> </a:t>
            </a:r>
            <a:r>
              <a:rPr dirty="0" err="1"/>
              <a:t>активн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lang="bg-BG" dirty="0"/>
              <a:t>а</a:t>
            </a:r>
            <a:r>
              <a:rPr dirty="0"/>
              <a:t>, </a:t>
            </a:r>
            <a:r>
              <a:rPr dirty="0" err="1"/>
              <a:t>увелич</a:t>
            </a:r>
            <a:r>
              <a:rPr lang="bg-BG" dirty="0" err="1"/>
              <a:t>аване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биодост</a:t>
            </a:r>
            <a:r>
              <a:rPr lang="bg-BG" dirty="0"/>
              <a:t>ъ</a:t>
            </a:r>
            <a:r>
              <a:rPr dirty="0" err="1"/>
              <a:t>пност</a:t>
            </a:r>
            <a:r>
              <a:rPr lang="bg-BG" dirty="0"/>
              <a:t>та</a:t>
            </a:r>
            <a:r>
              <a:rPr dirty="0"/>
              <a:t> и</a:t>
            </a:r>
            <a:r>
              <a:rPr lang="bg-BG" dirty="0"/>
              <a:t> подобряване на вкуса</a:t>
            </a:r>
            <a:r>
              <a:rPr dirty="0"/>
              <a:t>.</a:t>
            </a:r>
          </a:p>
        </p:txBody>
      </p:sp>
      <p:sp>
        <p:nvSpPr>
          <p:cNvPr id="450" name="Shape 450"/>
          <p:cNvSpPr/>
          <p:nvPr/>
        </p:nvSpPr>
        <p:spPr>
          <a:xfrm>
            <a:off x="12758104" y="8552234"/>
            <a:ext cx="11104906" cy="4268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marL="381000" indent="-381000" algn="l">
              <a:spcBef>
                <a:spcPts val="2400"/>
              </a:spcBef>
              <a:buClr>
                <a:srgbClr val="FFFFFF"/>
              </a:buClr>
              <a:buSzPct val="119000"/>
              <a:buChar char="•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Богат</a:t>
            </a:r>
            <a:r>
              <a:rPr dirty="0"/>
              <a:t> </a:t>
            </a:r>
            <a:r>
              <a:rPr lang="bg-BG" dirty="0"/>
              <a:t>източник на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нзима-антиоксидант</a:t>
            </a:r>
            <a:r>
              <a:rPr dirty="0"/>
              <a:t> </a:t>
            </a:r>
            <a:r>
              <a:rPr dirty="0" err="1"/>
              <a:t>супероксиддисмутаз</a:t>
            </a:r>
            <a:r>
              <a:rPr lang="bg-BG" dirty="0"/>
              <a:t>а</a:t>
            </a:r>
            <a:r>
              <a:rPr dirty="0"/>
              <a:t> и </a:t>
            </a:r>
            <a:r>
              <a:rPr dirty="0" err="1"/>
              <a:t>полифенол</a:t>
            </a:r>
            <a:r>
              <a:rPr lang="bg-BG" dirty="0"/>
              <a:t>и</a:t>
            </a:r>
            <a:r>
              <a:rPr dirty="0"/>
              <a:t>.</a:t>
            </a:r>
          </a:p>
          <a:p>
            <a:pPr marL="381000" indent="-381000" algn="l">
              <a:spcBef>
                <a:spcPts val="2400"/>
              </a:spcBef>
              <a:buClr>
                <a:srgbClr val="FFFFFF"/>
              </a:buClr>
              <a:buSzPct val="119000"/>
              <a:buChar char="•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Бори се с </a:t>
            </a:r>
            <a:r>
              <a:rPr dirty="0" err="1"/>
              <a:t>хронич</a:t>
            </a:r>
            <a:r>
              <a:rPr lang="bg-BG" dirty="0" err="1"/>
              <a:t>ните</a:t>
            </a:r>
            <a:r>
              <a:rPr dirty="0"/>
              <a:t> в</a:t>
            </a:r>
            <a:r>
              <a:rPr lang="bg-BG" dirty="0" err="1"/>
              <a:t>ъз</a:t>
            </a:r>
            <a:r>
              <a:rPr dirty="0" err="1"/>
              <a:t>палителн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процес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lang="bg-BG" dirty="0"/>
              <a:t> помагат за повишаване на теглото</a:t>
            </a:r>
            <a:r>
              <a:rPr dirty="0"/>
              <a:t>.</a:t>
            </a:r>
          </a:p>
          <a:p>
            <a:pPr marL="381000" indent="-381000" algn="l">
              <a:spcBef>
                <a:spcPts val="2400"/>
              </a:spcBef>
              <a:buClr>
                <a:srgbClr val="FFFFFF"/>
              </a:buClr>
              <a:buSzPct val="119000"/>
              <a:buChar char="•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Подд</a:t>
            </a:r>
            <a:r>
              <a:rPr lang="bg-BG" dirty="0"/>
              <a:t>ъ</a:t>
            </a:r>
            <a:r>
              <a:rPr dirty="0" err="1"/>
              <a:t>ржа</a:t>
            </a:r>
            <a:r>
              <a:rPr dirty="0"/>
              <a:t> </a:t>
            </a:r>
            <a:r>
              <a:rPr dirty="0" err="1"/>
              <a:t>здр</a:t>
            </a:r>
            <a:r>
              <a:rPr lang="bg-BG" dirty="0"/>
              <a:t>а</a:t>
            </a:r>
            <a:r>
              <a:rPr dirty="0" err="1"/>
              <a:t>ве</a:t>
            </a:r>
            <a:r>
              <a:rPr lang="bg-BG" dirty="0"/>
              <a:t>то на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 err="1"/>
              <a:t>рдечно</a:t>
            </a:r>
            <a:r>
              <a:rPr dirty="0"/>
              <a:t>-с</a:t>
            </a:r>
            <a:r>
              <a:rPr lang="bg-BG" dirty="0"/>
              <a:t>ъ</a:t>
            </a:r>
            <a:r>
              <a:rPr dirty="0" err="1"/>
              <a:t>до</a:t>
            </a:r>
            <a:r>
              <a:rPr lang="bg-BG" dirty="0"/>
              <a:t>вата</a:t>
            </a:r>
            <a:r>
              <a:rPr dirty="0"/>
              <a:t> </a:t>
            </a:r>
            <a:r>
              <a:rPr dirty="0" err="1"/>
              <a:t>систем</a:t>
            </a:r>
            <a:r>
              <a:rPr lang="bg-BG" dirty="0"/>
              <a:t>а</a:t>
            </a:r>
            <a:r>
              <a:rPr dirty="0"/>
              <a:t>.</a:t>
            </a:r>
          </a:p>
        </p:txBody>
      </p:sp>
      <p:pic>
        <p:nvPicPr>
          <p:cNvPr id="451" name="image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317" y="12729432"/>
            <a:ext cx="1941520" cy="340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age50.jpeg"/>
          <p:cNvPicPr>
            <a:picLocks noChangeAspect="1"/>
          </p:cNvPicPr>
          <p:nvPr/>
        </p:nvPicPr>
        <p:blipFill>
          <a:blip r:embed="rId2" cstate="print"/>
          <a:srcRect t="4877" b="10436"/>
          <a:stretch>
            <a:fillRect/>
          </a:stretch>
        </p:blipFill>
        <p:spPr>
          <a:xfrm>
            <a:off x="-16273" y="-34574"/>
            <a:ext cx="24416745" cy="13785147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Shape 456"/>
          <p:cNvSpPr/>
          <p:nvPr/>
        </p:nvSpPr>
        <p:spPr>
          <a:xfrm>
            <a:off x="10604500" y="-4279711"/>
            <a:ext cx="16209667" cy="16209667"/>
          </a:xfrm>
          <a:prstGeom prst="ellipse">
            <a:avLst/>
          </a:prstGeom>
          <a:solidFill>
            <a:srgbClr val="F6F6F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7" name="Shape 457"/>
          <p:cNvSpPr/>
          <p:nvPr/>
        </p:nvSpPr>
        <p:spPr>
          <a:xfrm>
            <a:off x="12192000" y="-375736"/>
            <a:ext cx="10785954" cy="5068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 anchor="ctr">
            <a:spAutoFit/>
          </a:bodyPr>
          <a:lstStyle/>
          <a:p>
            <a:pPr algn="r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ПАТЕНТОВАН</a:t>
            </a:r>
            <a:r>
              <a:rPr lang="bg-BG" dirty="0"/>
              <a:t> Е</a:t>
            </a:r>
            <a:r>
              <a:rPr dirty="0"/>
              <a:t>КСТРАКТ</a:t>
            </a:r>
            <a:r>
              <a:rPr lang="bg-BG" dirty="0"/>
              <a:t> ОТ</a:t>
            </a:r>
            <a:r>
              <a:rPr dirty="0"/>
              <a:t> ЧЕР</a:t>
            </a:r>
            <a:r>
              <a:rPr lang="bg-BG" dirty="0"/>
              <a:t>Е</a:t>
            </a:r>
            <a:r>
              <a:rPr dirty="0"/>
              <a:t>Н П</a:t>
            </a:r>
            <a:r>
              <a:rPr lang="bg-BG" dirty="0"/>
              <a:t>ИПЕР</a:t>
            </a:r>
            <a:r>
              <a:rPr dirty="0"/>
              <a:t> </a:t>
            </a:r>
            <a:r>
              <a:rPr dirty="0">
                <a:solidFill>
                  <a:srgbClr val="FB5C3A"/>
                </a:solidFill>
              </a:rPr>
              <a:t>(BIOPERINE®)</a:t>
            </a:r>
          </a:p>
        </p:txBody>
      </p:sp>
      <p:sp>
        <p:nvSpPr>
          <p:cNvPr id="458" name="Shape 458"/>
          <p:cNvSpPr/>
          <p:nvPr/>
        </p:nvSpPr>
        <p:spPr>
          <a:xfrm>
            <a:off x="12657842" y="4812174"/>
            <a:ext cx="12102982" cy="4597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>
            <a:spAutoFit/>
          </a:bodyPr>
          <a:lstStyle/>
          <a:p>
            <a:pPr algn="r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</a:t>
            </a:r>
            <a:r>
              <a:rPr lang="bg-BG" dirty="0"/>
              <a:t>ъ</a:t>
            </a:r>
            <a:r>
              <a:rPr dirty="0"/>
              <a:t>д</a:t>
            </a:r>
            <a:r>
              <a:rPr lang="bg-BG" dirty="0"/>
              <a:t>ъ</a:t>
            </a:r>
            <a:r>
              <a:rPr dirty="0" err="1"/>
              <a:t>рж</a:t>
            </a:r>
            <a:r>
              <a:rPr lang="bg-BG" dirty="0"/>
              <a:t>а</a:t>
            </a:r>
            <a:r>
              <a:rPr dirty="0"/>
              <a:t> 95% </a:t>
            </a:r>
            <a:r>
              <a:rPr dirty="0" err="1"/>
              <a:t>активно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lang="bg-BG" dirty="0"/>
              <a:t>о</a:t>
            </a:r>
            <a:r>
              <a:rPr dirty="0"/>
              <a:t> </a:t>
            </a:r>
            <a:r>
              <a:rPr dirty="0" err="1"/>
              <a:t>пиперин</a:t>
            </a:r>
            <a:r>
              <a:rPr dirty="0"/>
              <a:t>.</a:t>
            </a:r>
            <a:r>
              <a:rPr lang="bg-BG" dirty="0"/>
              <a:t> </a:t>
            </a:r>
            <a:r>
              <a:rPr dirty="0" err="1"/>
              <a:t>Пиперин</a:t>
            </a:r>
            <a:r>
              <a:rPr lang="bg-BG" dirty="0" err="1"/>
              <a:t>ът</a:t>
            </a:r>
            <a:r>
              <a:rPr lang="bg-BG" dirty="0"/>
              <a:t> подобрява</a:t>
            </a:r>
            <a:r>
              <a:rPr dirty="0"/>
              <a:t> </a:t>
            </a:r>
            <a:r>
              <a:rPr dirty="0" err="1"/>
              <a:t>кр</a:t>
            </a:r>
            <a:r>
              <a:rPr lang="bg-BG" dirty="0"/>
              <a:t>ъ</a:t>
            </a:r>
            <a:r>
              <a:rPr dirty="0" err="1"/>
              <a:t>воснаб</a:t>
            </a:r>
            <a:r>
              <a:rPr lang="bg-BG" dirty="0"/>
              <a:t>дяването в стомашно-чревния тракт</a:t>
            </a:r>
            <a:r>
              <a:rPr dirty="0"/>
              <a:t> </a:t>
            </a:r>
          </a:p>
          <a:p>
            <a:pPr algn="r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</a:t>
            </a:r>
            <a:r>
              <a:rPr dirty="0" err="1"/>
              <a:t>усво</a:t>
            </a:r>
            <a:r>
              <a:rPr lang="bg-BG" dirty="0" err="1"/>
              <a:t>яването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полезн</a:t>
            </a:r>
            <a:r>
              <a:rPr lang="bg-BG" dirty="0" err="1"/>
              <a:t>ите</a:t>
            </a:r>
            <a:r>
              <a:rPr lang="bg-BG" dirty="0"/>
              <a:t> хранителни вещества</a:t>
            </a:r>
            <a:r>
              <a:rPr dirty="0"/>
              <a:t>: </a:t>
            </a:r>
          </a:p>
          <a:p>
            <a:pPr algn="r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витамин</a:t>
            </a:r>
            <a:r>
              <a:rPr dirty="0"/>
              <a:t> С, </a:t>
            </a:r>
            <a:r>
              <a:rPr dirty="0" err="1"/>
              <a:t>биотин</a:t>
            </a:r>
            <a:r>
              <a:rPr dirty="0"/>
              <a:t>, </a:t>
            </a:r>
            <a:r>
              <a:rPr dirty="0" err="1"/>
              <a:t>аминокис</a:t>
            </a:r>
            <a:r>
              <a:rPr lang="bg-BG" dirty="0"/>
              <a:t>е</a:t>
            </a:r>
            <a:r>
              <a:rPr dirty="0"/>
              <a:t>л</a:t>
            </a:r>
            <a:r>
              <a:rPr lang="bg-BG" dirty="0" err="1"/>
              <a:t>ини</a:t>
            </a:r>
            <a:r>
              <a:rPr dirty="0"/>
              <a:t>, </a:t>
            </a:r>
            <a:r>
              <a:rPr dirty="0" err="1"/>
              <a:t>макро</a:t>
            </a:r>
            <a:r>
              <a:rPr dirty="0"/>
              <a:t>- </a:t>
            </a:r>
          </a:p>
          <a:p>
            <a:pPr algn="r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</a:t>
            </a:r>
            <a:r>
              <a:rPr dirty="0" err="1"/>
              <a:t>микро</a:t>
            </a:r>
            <a:r>
              <a:rPr lang="bg-BG" dirty="0"/>
              <a:t>е</a:t>
            </a:r>
            <a:r>
              <a:rPr dirty="0" err="1"/>
              <a:t>лемент</a:t>
            </a:r>
            <a:r>
              <a:rPr lang="bg-BG" dirty="0"/>
              <a:t>и</a:t>
            </a:r>
            <a:r>
              <a:rPr dirty="0"/>
              <a:t>. </a:t>
            </a:r>
            <a:r>
              <a:rPr lang="bg-BG" dirty="0"/>
              <a:t>Повишава и</a:t>
            </a:r>
            <a:r>
              <a:rPr dirty="0"/>
              <a:t> </a:t>
            </a:r>
            <a:r>
              <a:rPr lang="bg-BG" dirty="0"/>
              <a:t>е</a:t>
            </a:r>
            <a:r>
              <a:rPr dirty="0" err="1"/>
              <a:t>фективност</a:t>
            </a:r>
            <a:r>
              <a:rPr lang="bg-BG" dirty="0"/>
              <a:t>та на</a:t>
            </a:r>
            <a:r>
              <a:rPr dirty="0"/>
              <a:t> </a:t>
            </a:r>
            <a:r>
              <a:rPr dirty="0" err="1"/>
              <a:t>компонент</a:t>
            </a:r>
            <a:r>
              <a:rPr lang="bg-BG" dirty="0" err="1"/>
              <a:t>ите</a:t>
            </a:r>
            <a:r>
              <a:rPr lang="bg-BG" dirty="0"/>
              <a:t> във</a:t>
            </a:r>
            <a:r>
              <a:rPr dirty="0"/>
              <a:t> </a:t>
            </a:r>
            <a:r>
              <a:rPr dirty="0" err="1"/>
              <a:t>формул</a:t>
            </a:r>
            <a:r>
              <a:rPr lang="bg-BG" dirty="0"/>
              <a:t>ата на</a:t>
            </a:r>
            <a:r>
              <a:rPr dirty="0"/>
              <a:t> </a:t>
            </a:r>
            <a:r>
              <a:rPr lang="bg-BG" b="1" dirty="0" err="1"/>
              <a:t>Липостик</a:t>
            </a:r>
            <a:r>
              <a:rPr lang="bg-BG" b="1" dirty="0"/>
              <a:t> </a:t>
            </a:r>
            <a:r>
              <a:rPr lang="bg-BG" b="1" dirty="0" err="1"/>
              <a:t>Фит</a:t>
            </a:r>
            <a:r>
              <a:rPr b="1" dirty="0"/>
              <a:t>.</a:t>
            </a:r>
          </a:p>
        </p:txBody>
      </p:sp>
      <p:pic>
        <p:nvPicPr>
          <p:cNvPr id="459" name="image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317" y="12729432"/>
            <a:ext cx="1941520" cy="340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51.png"/>
          <p:cNvPicPr>
            <a:picLocks noChangeAspect="1"/>
          </p:cNvPicPr>
          <p:nvPr/>
        </p:nvPicPr>
        <p:blipFill>
          <a:blip r:embed="rId2" cstate="print"/>
          <a:srcRect l="932" t="21569" r="728"/>
          <a:stretch>
            <a:fillRect/>
          </a:stretch>
        </p:blipFill>
        <p:spPr>
          <a:xfrm>
            <a:off x="-56576" y="-40692"/>
            <a:ext cx="24497151" cy="1379738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1506004" y="957360"/>
            <a:ext cx="16701685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 err="1"/>
              <a:t>Липостик</a:t>
            </a:r>
            <a:r>
              <a:rPr lang="bg-BG" dirty="0"/>
              <a:t> </a:t>
            </a:r>
            <a:r>
              <a:rPr lang="bg-BG" dirty="0" err="1"/>
              <a:t>Фит</a:t>
            </a:r>
            <a:r>
              <a:rPr dirty="0"/>
              <a:t>: </a:t>
            </a:r>
          </a:p>
          <a:p>
            <a: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СТРОЙН</a:t>
            </a:r>
            <a:r>
              <a:rPr lang="bg-BG" dirty="0"/>
              <a:t>А ФИГУРА</a:t>
            </a:r>
            <a:r>
              <a:rPr dirty="0"/>
              <a:t> БЕЗ УСИЛИ</a:t>
            </a:r>
            <a:r>
              <a:rPr lang="bg-BG" dirty="0"/>
              <a:t>Я</a:t>
            </a:r>
            <a:endParaRPr dirty="0"/>
          </a:p>
        </p:txBody>
      </p:sp>
      <p:sp>
        <p:nvSpPr>
          <p:cNvPr id="463" name="Shape 463"/>
          <p:cNvSpPr/>
          <p:nvPr/>
        </p:nvSpPr>
        <p:spPr>
          <a:xfrm>
            <a:off x="14259878" y="9258255"/>
            <a:ext cx="7278794" cy="729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подобрява</a:t>
            </a:r>
            <a:r>
              <a:rPr dirty="0"/>
              <a:t> </a:t>
            </a:r>
            <a:r>
              <a:rPr dirty="0" err="1"/>
              <a:t>качество</a:t>
            </a:r>
            <a:r>
              <a:rPr lang="bg-BG" dirty="0"/>
              <a:t>то на съня.</a:t>
            </a:r>
            <a:endParaRPr dirty="0"/>
          </a:p>
        </p:txBody>
      </p:sp>
      <p:sp>
        <p:nvSpPr>
          <p:cNvPr id="464" name="Shape 464"/>
          <p:cNvSpPr/>
          <p:nvPr/>
        </p:nvSpPr>
        <p:spPr>
          <a:xfrm>
            <a:off x="3337878" y="4991055"/>
            <a:ext cx="7108536" cy="131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п</a:t>
            </a:r>
            <a:r>
              <a:rPr dirty="0"/>
              <a:t>о</a:t>
            </a:r>
            <a:r>
              <a:rPr lang="bg-BG" dirty="0"/>
              <a:t>мага за</a:t>
            </a:r>
            <a:r>
              <a:rPr dirty="0"/>
              <a:t> </a:t>
            </a:r>
            <a:r>
              <a:rPr dirty="0" err="1"/>
              <a:t>активно</a:t>
            </a:r>
            <a:r>
              <a:rPr lang="bg-BG" dirty="0"/>
              <a:t>то</a:t>
            </a:r>
            <a:r>
              <a:rPr dirty="0"/>
              <a:t> «</a:t>
            </a:r>
            <a:r>
              <a:rPr lang="bg-BG" dirty="0"/>
              <a:t>изгаряне</a:t>
            </a:r>
            <a:r>
              <a:rPr dirty="0"/>
              <a:t>»</a:t>
            </a:r>
            <a:r>
              <a:rPr lang="bg-BG" dirty="0"/>
              <a:t> на мазнините;</a:t>
            </a:r>
            <a:endParaRPr dirty="0"/>
          </a:p>
        </p:txBody>
      </p:sp>
      <p:pic>
        <p:nvPicPr>
          <p:cNvPr id="465" name="image5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59461" y="5640063"/>
            <a:ext cx="1477916" cy="14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/>
          <p:nvPr/>
        </p:nvSpPr>
        <p:spPr>
          <a:xfrm>
            <a:off x="3337878" y="7620013"/>
            <a:ext cx="7781337" cy="131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пре</a:t>
            </a:r>
            <a:r>
              <a:rPr lang="bg-BG" dirty="0" err="1"/>
              <a:t>дотвратява</a:t>
            </a:r>
            <a:r>
              <a:rPr dirty="0"/>
              <a:t> </a:t>
            </a:r>
            <a:r>
              <a:rPr dirty="0" err="1"/>
              <a:t>формиран</a:t>
            </a:r>
            <a:r>
              <a:rPr lang="bg-BG" dirty="0"/>
              <a:t>ето на мастни отлагания</a:t>
            </a:r>
            <a:r>
              <a:rPr dirty="0"/>
              <a:t>;</a:t>
            </a:r>
          </a:p>
        </p:txBody>
      </p:sp>
      <p:sp>
        <p:nvSpPr>
          <p:cNvPr id="467" name="Shape 467"/>
          <p:cNvSpPr/>
          <p:nvPr/>
        </p:nvSpPr>
        <p:spPr>
          <a:xfrm>
            <a:off x="3337878" y="10248968"/>
            <a:ext cx="8267908" cy="131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п</a:t>
            </a:r>
            <a:r>
              <a:rPr dirty="0" err="1"/>
              <a:t>ом</a:t>
            </a:r>
            <a:r>
              <a:rPr lang="bg-BG" dirty="0"/>
              <a:t>а</a:t>
            </a:r>
            <a:r>
              <a:rPr dirty="0" err="1"/>
              <a:t>га</a:t>
            </a:r>
            <a:r>
              <a:rPr lang="bg-BG" dirty="0"/>
              <a:t> да се контролира апетита, да се предотврати преяждането</a:t>
            </a:r>
            <a:r>
              <a:rPr dirty="0"/>
              <a:t>;</a:t>
            </a:r>
          </a:p>
        </p:txBody>
      </p:sp>
      <p:sp>
        <p:nvSpPr>
          <p:cNvPr id="468" name="Shape 468"/>
          <p:cNvSpPr/>
          <p:nvPr/>
        </p:nvSpPr>
        <p:spPr>
          <a:xfrm>
            <a:off x="14259878" y="5488344"/>
            <a:ext cx="8267905" cy="2483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компенсира недостига на хранителни вещества</a:t>
            </a:r>
            <a:r>
              <a:rPr dirty="0"/>
              <a:t>, </a:t>
            </a:r>
            <a:r>
              <a:rPr dirty="0" err="1"/>
              <a:t>необходим</a:t>
            </a:r>
            <a:r>
              <a:rPr lang="bg-BG" dirty="0"/>
              <a:t>и за нормалната обмяна на веществата</a:t>
            </a:r>
            <a:r>
              <a:rPr dirty="0"/>
              <a:t>;</a:t>
            </a:r>
          </a:p>
        </p:txBody>
      </p:sp>
      <p:pic>
        <p:nvPicPr>
          <p:cNvPr id="469" name="image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67445" y="9136926"/>
            <a:ext cx="1461949" cy="1461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5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93684" y="10128815"/>
            <a:ext cx="1461948" cy="145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age5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9773" y="4870903"/>
            <a:ext cx="1049770" cy="1459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age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5874" y="7499860"/>
            <a:ext cx="1057569" cy="1459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/>
        </p:nvSpPr>
        <p:spPr>
          <a:xfrm>
            <a:off x="-25400" y="-50801"/>
            <a:ext cx="24434800" cy="13797361"/>
          </a:xfrm>
          <a:prstGeom prst="rect">
            <a:avLst/>
          </a:prstGeom>
          <a:solidFill>
            <a:srgbClr val="FC6240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75" name="image57.png"/>
          <p:cNvPicPr>
            <a:picLocks noChangeAspect="1"/>
          </p:cNvPicPr>
          <p:nvPr/>
        </p:nvPicPr>
        <p:blipFill>
          <a:blip r:embed="rId3" cstate="print">
            <a:alphaModFix amt="59762"/>
          </a:blip>
          <a:srcRect b="19423"/>
          <a:stretch>
            <a:fillRect/>
          </a:stretch>
        </p:blipFill>
        <p:spPr>
          <a:xfrm>
            <a:off x="-229814" y="-298855"/>
            <a:ext cx="24843629" cy="14137674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/>
          <p:nvPr/>
        </p:nvSpPr>
        <p:spPr>
          <a:xfrm>
            <a:off x="1506004" y="988713"/>
            <a:ext cx="13963756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sz="8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Без</a:t>
            </a:r>
            <a:r>
              <a:rPr dirty="0"/>
              <a:t> </a:t>
            </a:r>
            <a:r>
              <a:rPr dirty="0" err="1"/>
              <a:t>вреда</a:t>
            </a:r>
            <a:r>
              <a:rPr dirty="0"/>
              <a:t> </a:t>
            </a:r>
            <a:r>
              <a:rPr lang="bg-BG" dirty="0"/>
              <a:t>ЗА ЗДРАВЕТО</a:t>
            </a:r>
            <a:r>
              <a:rPr dirty="0"/>
              <a:t> </a:t>
            </a:r>
          </a:p>
        </p:txBody>
      </p:sp>
      <p:sp>
        <p:nvSpPr>
          <p:cNvPr id="477" name="Shape 477"/>
          <p:cNvSpPr/>
          <p:nvPr/>
        </p:nvSpPr>
        <p:spPr>
          <a:xfrm>
            <a:off x="1466761" y="2859949"/>
            <a:ext cx="11781542" cy="91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spcBef>
                <a:spcPts val="24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Продуктът не съдържа</a:t>
            </a:r>
            <a:r>
              <a:rPr b="1" dirty="0"/>
              <a:t>:</a:t>
            </a:r>
          </a:p>
        </p:txBody>
      </p:sp>
      <p:sp>
        <p:nvSpPr>
          <p:cNvPr id="478" name="Shape 478"/>
          <p:cNvSpPr/>
          <p:nvPr/>
        </p:nvSpPr>
        <p:spPr>
          <a:xfrm>
            <a:off x="1458279" y="7377279"/>
            <a:ext cx="7781336" cy="91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диурети</a:t>
            </a:r>
            <a:r>
              <a:rPr lang="bg-BG" dirty="0"/>
              <a:t>ци</a:t>
            </a:r>
            <a:endParaRPr dirty="0"/>
          </a:p>
        </p:txBody>
      </p:sp>
      <p:sp>
        <p:nvSpPr>
          <p:cNvPr id="479" name="Shape 479"/>
          <p:cNvSpPr/>
          <p:nvPr/>
        </p:nvSpPr>
        <p:spPr>
          <a:xfrm>
            <a:off x="1509079" y="8406037"/>
            <a:ext cx="4838807" cy="189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активно</a:t>
            </a:r>
            <a:r>
              <a:rPr dirty="0"/>
              <a:t> </a:t>
            </a:r>
            <a:r>
              <a:rPr lang="bg-BG" dirty="0"/>
              <a:t>извеждат течностите, но не изгарят мазнините</a:t>
            </a:r>
            <a:endParaRPr dirty="0"/>
          </a:p>
        </p:txBody>
      </p:sp>
      <p:sp>
        <p:nvSpPr>
          <p:cNvPr id="480" name="Shape 480"/>
          <p:cNvSpPr/>
          <p:nvPr/>
        </p:nvSpPr>
        <p:spPr>
          <a:xfrm>
            <a:off x="7523471" y="7377279"/>
            <a:ext cx="8502017" cy="91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слабителн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средства</a:t>
            </a:r>
            <a:endParaRPr dirty="0"/>
          </a:p>
        </p:txBody>
      </p:sp>
      <p:sp>
        <p:nvSpPr>
          <p:cNvPr id="481" name="Shape 481"/>
          <p:cNvSpPr/>
          <p:nvPr/>
        </p:nvSpPr>
        <p:spPr>
          <a:xfrm>
            <a:off x="16269986" y="7377279"/>
            <a:ext cx="8049329" cy="91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стероидн</a:t>
            </a:r>
            <a:r>
              <a:rPr lang="bg-BG" dirty="0"/>
              <a:t>и</a:t>
            </a:r>
            <a:r>
              <a:rPr dirty="0"/>
              <a:t> </a:t>
            </a:r>
            <a:r>
              <a:rPr lang="bg-BG" dirty="0"/>
              <a:t>х</a:t>
            </a:r>
            <a:r>
              <a:rPr dirty="0" err="1"/>
              <a:t>ормон</a:t>
            </a:r>
            <a:r>
              <a:rPr lang="bg-BG" dirty="0"/>
              <a:t>и</a:t>
            </a:r>
            <a:r>
              <a:rPr dirty="0"/>
              <a:t> </a:t>
            </a:r>
          </a:p>
        </p:txBody>
      </p:sp>
      <p:sp>
        <p:nvSpPr>
          <p:cNvPr id="482" name="Shape 482"/>
          <p:cNvSpPr/>
          <p:nvPr/>
        </p:nvSpPr>
        <p:spPr>
          <a:xfrm>
            <a:off x="7550177" y="8406037"/>
            <a:ext cx="6158814" cy="2483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извеждат течностите</a:t>
            </a:r>
            <a:r>
              <a:rPr dirty="0"/>
              <a:t> </a:t>
            </a:r>
          </a:p>
          <a:p>
            <a:pPr algn="l"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от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/>
              <a:t>д</a:t>
            </a:r>
            <a:r>
              <a:rPr lang="bg-BG" dirty="0"/>
              <a:t>ъ</a:t>
            </a:r>
            <a:r>
              <a:rPr dirty="0" err="1"/>
              <a:t>ржим</a:t>
            </a:r>
            <a:r>
              <a:rPr lang="bg-BG" dirty="0" err="1"/>
              <a:t>ото</a:t>
            </a:r>
            <a:r>
              <a:rPr lang="bg-BG" dirty="0"/>
              <a:t> на червата, но не изгарят мазнините</a:t>
            </a:r>
            <a:endParaRPr dirty="0"/>
          </a:p>
        </p:txBody>
      </p:sp>
      <p:sp>
        <p:nvSpPr>
          <p:cNvPr id="483" name="Shape 483"/>
          <p:cNvSpPr/>
          <p:nvPr/>
        </p:nvSpPr>
        <p:spPr>
          <a:xfrm>
            <a:off x="16229902" y="8406037"/>
            <a:ext cx="7285939" cy="189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н</a:t>
            </a:r>
            <a:r>
              <a:rPr lang="bg-BG" dirty="0"/>
              <a:t>я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вид</a:t>
            </a:r>
            <a:r>
              <a:rPr lang="bg-BG" dirty="0"/>
              <a:t>ове</a:t>
            </a:r>
            <a:r>
              <a:rPr dirty="0"/>
              <a:t> </a:t>
            </a:r>
            <a:r>
              <a:rPr dirty="0" err="1"/>
              <a:t>стероид</a:t>
            </a:r>
            <a:r>
              <a:rPr lang="bg-BG" dirty="0"/>
              <a:t>и помагат за намаляване на мастната маса</a:t>
            </a:r>
            <a:endParaRPr dirty="0"/>
          </a:p>
        </p:txBody>
      </p:sp>
      <p:sp>
        <p:nvSpPr>
          <p:cNvPr id="484" name="Shape 484"/>
          <p:cNvSpPr/>
          <p:nvPr/>
        </p:nvSpPr>
        <p:spPr>
          <a:xfrm>
            <a:off x="1458279" y="5361608"/>
            <a:ext cx="1363473" cy="1845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12000" b="1">
                <a:solidFill>
                  <a:srgbClr val="F5EFC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485" name="Shape 485"/>
          <p:cNvSpPr/>
          <p:nvPr/>
        </p:nvSpPr>
        <p:spPr>
          <a:xfrm>
            <a:off x="7607923" y="5361608"/>
            <a:ext cx="1363472" cy="1845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12000" b="1">
                <a:solidFill>
                  <a:srgbClr val="F5EFC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</a:t>
            </a:r>
          </a:p>
        </p:txBody>
      </p:sp>
      <p:sp>
        <p:nvSpPr>
          <p:cNvPr id="486" name="Shape 486"/>
          <p:cNvSpPr/>
          <p:nvPr/>
        </p:nvSpPr>
        <p:spPr>
          <a:xfrm>
            <a:off x="16346186" y="5361608"/>
            <a:ext cx="1363473" cy="1845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12000" b="1">
                <a:solidFill>
                  <a:srgbClr val="F5EFC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</a:t>
            </a:r>
          </a:p>
        </p:txBody>
      </p:sp>
      <p:pic>
        <p:nvPicPr>
          <p:cNvPr id="487" name="image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317" y="12729432"/>
            <a:ext cx="1941520" cy="340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sticks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492"/>
          <p:cNvSpPr/>
          <p:nvPr/>
        </p:nvSpPr>
        <p:spPr>
          <a:xfrm>
            <a:off x="1506004" y="868658"/>
            <a:ext cx="8980019" cy="3222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ПОРЦИОНН</a:t>
            </a:r>
            <a:r>
              <a:rPr lang="bg-BG" dirty="0"/>
              <a:t>О</a:t>
            </a:r>
            <a:r>
              <a:rPr dirty="0"/>
              <a:t> </a:t>
            </a:r>
          </a:p>
          <a:p>
            <a:pPr algn="l"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ПАКЕТЧЕ</a:t>
            </a:r>
            <a:endParaRPr dirty="0"/>
          </a:p>
        </p:txBody>
      </p:sp>
      <p:sp>
        <p:nvSpPr>
          <p:cNvPr id="493" name="Shape 493"/>
          <p:cNvSpPr/>
          <p:nvPr/>
        </p:nvSpPr>
        <p:spPr>
          <a:xfrm>
            <a:off x="4061778" y="10253195"/>
            <a:ext cx="8353961" cy="729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точна</a:t>
            </a:r>
            <a:r>
              <a:rPr dirty="0"/>
              <a:t> </a:t>
            </a:r>
            <a:r>
              <a:rPr dirty="0" err="1"/>
              <a:t>дозировка</a:t>
            </a:r>
            <a:endParaRPr dirty="0"/>
          </a:p>
        </p:txBody>
      </p:sp>
      <p:pic>
        <p:nvPicPr>
          <p:cNvPr id="494" name="image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317" y="12729432"/>
            <a:ext cx="1941520" cy="340143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hape 495"/>
          <p:cNvSpPr/>
          <p:nvPr/>
        </p:nvSpPr>
        <p:spPr>
          <a:xfrm>
            <a:off x="4061778" y="5835605"/>
            <a:ext cx="8353961" cy="729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у</a:t>
            </a:r>
            <a:r>
              <a:rPr dirty="0" err="1"/>
              <a:t>добно</a:t>
            </a:r>
            <a:r>
              <a:rPr lang="bg-BG" dirty="0"/>
              <a:t> е да го вземеш със себе си</a:t>
            </a:r>
            <a:endParaRPr dirty="0"/>
          </a:p>
        </p:txBody>
      </p:sp>
      <p:sp>
        <p:nvSpPr>
          <p:cNvPr id="496" name="Shape 496"/>
          <p:cNvSpPr/>
          <p:nvPr/>
        </p:nvSpPr>
        <p:spPr>
          <a:xfrm>
            <a:off x="4061778" y="7771351"/>
            <a:ext cx="7572514" cy="189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х</a:t>
            </a:r>
            <a:r>
              <a:rPr dirty="0" err="1"/>
              <a:t>ерметична</a:t>
            </a:r>
            <a:r>
              <a:rPr lang="bg-BG" dirty="0"/>
              <a:t>та</a:t>
            </a:r>
            <a:r>
              <a:rPr dirty="0"/>
              <a:t> </a:t>
            </a:r>
            <a:r>
              <a:rPr lang="bg-BG" dirty="0"/>
              <a:t>о</a:t>
            </a:r>
            <a:r>
              <a:rPr dirty="0" err="1"/>
              <a:t>паковка</a:t>
            </a:r>
            <a:r>
              <a:rPr lang="bg-BG" dirty="0"/>
              <a:t> го</a:t>
            </a:r>
            <a:r>
              <a:rPr dirty="0"/>
              <a:t> </a:t>
            </a:r>
            <a:r>
              <a:rPr dirty="0" err="1"/>
              <a:t>защит</a:t>
            </a:r>
            <a:r>
              <a:rPr lang="bg-BG" dirty="0"/>
              <a:t>ава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в</a:t>
            </a:r>
            <a:r>
              <a:rPr lang="bg-BG" dirty="0"/>
              <a:t>ъ</a:t>
            </a:r>
            <a:r>
              <a:rPr dirty="0" err="1"/>
              <a:t>нш</a:t>
            </a:r>
            <a:r>
              <a:rPr lang="bg-BG" dirty="0"/>
              <a:t>н</a:t>
            </a:r>
            <a:r>
              <a:rPr dirty="0"/>
              <a:t>о в</a:t>
            </a:r>
            <a:r>
              <a:rPr lang="bg-BG" dirty="0"/>
              <a:t>ъ</a:t>
            </a:r>
            <a:r>
              <a:rPr dirty="0" err="1"/>
              <a:t>здействи</a:t>
            </a:r>
            <a:r>
              <a:rPr lang="bg-BG" dirty="0"/>
              <a:t>е</a:t>
            </a:r>
            <a:endParaRPr dirty="0"/>
          </a:p>
        </p:txBody>
      </p:sp>
      <p:pic>
        <p:nvPicPr>
          <p:cNvPr id="497" name="image5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6989" y="5232203"/>
            <a:ext cx="1727102" cy="172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pasted-image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6939" y="9726189"/>
            <a:ext cx="1727201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pasted-image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6939" y="7479145"/>
            <a:ext cx="1727201" cy="172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1399541" y="924022"/>
            <a:ext cx="10815458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 </a:t>
            </a:r>
            <a:r>
              <a:rPr lang="bg-BG" dirty="0"/>
              <a:t>ВСЯКА ГОДИНА</a:t>
            </a:r>
            <a:r>
              <a:rPr dirty="0"/>
              <a:t> </a:t>
            </a:r>
          </a:p>
          <a:p>
            <a: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ТО</a:t>
            </a:r>
            <a:r>
              <a:rPr lang="bg-BG" dirty="0"/>
              <a:t>ВА</a:t>
            </a:r>
            <a:r>
              <a:rPr dirty="0"/>
              <a:t> ЧИСЛО </a:t>
            </a:r>
            <a:r>
              <a:rPr dirty="0">
                <a:solidFill>
                  <a:srgbClr val="FB5C3A"/>
                </a:solidFill>
              </a:rPr>
              <a:t>РАСТ</a:t>
            </a:r>
            <a:r>
              <a:rPr lang="bg-BG" dirty="0">
                <a:solidFill>
                  <a:srgbClr val="FB5C3A"/>
                </a:solidFill>
              </a:rPr>
              <a:t>Е</a:t>
            </a:r>
            <a:endParaRPr dirty="0">
              <a:solidFill>
                <a:srgbClr val="FB5C3A"/>
              </a:solidFill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1447167" y="5508388"/>
            <a:ext cx="9494584" cy="3222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algn="l">
              <a:defRPr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последни</a:t>
            </a:r>
            <a:r>
              <a:rPr lang="bg-BG" dirty="0"/>
              <a:t>т</a:t>
            </a:r>
            <a:r>
              <a:rPr dirty="0"/>
              <a:t>е 40 </a:t>
            </a:r>
            <a:r>
              <a:rPr lang="bg-BG" dirty="0"/>
              <a:t>години</a:t>
            </a:r>
            <a:r>
              <a:rPr dirty="0"/>
              <a:t> </a:t>
            </a:r>
          </a:p>
          <a:p>
            <a:pPr algn="l">
              <a:defRPr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броят на хората,</a:t>
            </a:r>
            <a:r>
              <a:rPr dirty="0"/>
              <a:t> </a:t>
            </a:r>
            <a:r>
              <a:rPr dirty="0" err="1"/>
              <a:t>страдащи</a:t>
            </a:r>
            <a:r>
              <a:rPr dirty="0"/>
              <a:t> </a:t>
            </a:r>
          </a:p>
          <a:p>
            <a:pPr algn="l">
              <a:defRPr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от затлъстяване</a:t>
            </a:r>
            <a:r>
              <a:rPr dirty="0"/>
              <a:t>,</a:t>
            </a:r>
            <a:r>
              <a:rPr lang="bg-BG" dirty="0"/>
              <a:t> е нараснал</a:t>
            </a:r>
            <a:r>
              <a:rPr dirty="0"/>
              <a:t> </a:t>
            </a:r>
            <a:endParaRPr lang="bg-BG" dirty="0"/>
          </a:p>
          <a:p>
            <a:pPr algn="l">
              <a:tabLst>
                <a:tab pos="1143000" algn="l"/>
              </a:tabLst>
              <a:defRPr>
                <a:solidFill>
                  <a:srgbClr val="FB5C3A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bg-BG" dirty="0"/>
              <a:t>3 ПЪТИ</a:t>
            </a:r>
          </a:p>
        </p:txBody>
      </p:sp>
      <p:grpSp>
        <p:nvGrpSpPr>
          <p:cNvPr id="153" name="Group 153"/>
          <p:cNvGrpSpPr/>
          <p:nvPr/>
        </p:nvGrpSpPr>
        <p:grpSpPr>
          <a:xfrm>
            <a:off x="14608477" y="2236108"/>
            <a:ext cx="7003193" cy="9371086"/>
            <a:chOff x="0" y="0"/>
            <a:chExt cx="7003191" cy="9371085"/>
          </a:xfrm>
        </p:grpSpPr>
        <p:sp>
          <p:nvSpPr>
            <p:cNvPr id="139" name="Shape 139"/>
            <p:cNvSpPr/>
            <p:nvPr/>
          </p:nvSpPr>
          <p:spPr>
            <a:xfrm>
              <a:off x="366499" y="-1"/>
              <a:ext cx="1829125" cy="697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t">
              <a:spAutoFit/>
            </a:bodyPr>
            <a:lstStyle/>
            <a:p>
              <a:pPr>
                <a:defRPr sz="4000" b="1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1978 г.</a:t>
              </a:r>
            </a:p>
          </p:txBody>
        </p:sp>
        <p:sp>
          <p:nvSpPr>
            <p:cNvPr id="140" name="Shape 140"/>
            <p:cNvSpPr/>
            <p:nvPr/>
          </p:nvSpPr>
          <p:spPr>
            <a:xfrm>
              <a:off x="4806108" y="-1"/>
              <a:ext cx="1829125" cy="697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t">
              <a:spAutoFit/>
            </a:bodyPr>
            <a:lstStyle/>
            <a:p>
              <a:pPr>
                <a:defRPr sz="4000" b="1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2018 г.</a:t>
              </a:r>
            </a:p>
          </p:txBody>
        </p:sp>
        <p:grpSp>
          <p:nvGrpSpPr>
            <p:cNvPr id="143" name="Group 143"/>
            <p:cNvGrpSpPr/>
            <p:nvPr/>
          </p:nvGrpSpPr>
          <p:grpSpPr>
            <a:xfrm>
              <a:off x="4438148" y="4242883"/>
              <a:ext cx="2565044" cy="2266882"/>
              <a:chOff x="0" y="0"/>
              <a:chExt cx="2565043" cy="2266880"/>
            </a:xfrm>
          </p:grpSpPr>
          <p:pic>
            <p:nvPicPr>
              <p:cNvPr id="141" name="image6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0" y="0"/>
                <a:ext cx="1182650" cy="22668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2" name="image6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82393" y="0"/>
                <a:ext cx="1182651" cy="22668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6" name="Group 146"/>
            <p:cNvGrpSpPr/>
            <p:nvPr/>
          </p:nvGrpSpPr>
          <p:grpSpPr>
            <a:xfrm>
              <a:off x="4438148" y="7104205"/>
              <a:ext cx="2565044" cy="2266881"/>
              <a:chOff x="0" y="0"/>
              <a:chExt cx="2565043" cy="2266880"/>
            </a:xfrm>
          </p:grpSpPr>
          <p:pic>
            <p:nvPicPr>
              <p:cNvPr id="144" name="image6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0" y="0"/>
                <a:ext cx="1182650" cy="22668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5" name="image6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82393" y="0"/>
                <a:ext cx="1182651" cy="22668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9" name="Group 149"/>
            <p:cNvGrpSpPr/>
            <p:nvPr/>
          </p:nvGrpSpPr>
          <p:grpSpPr>
            <a:xfrm>
              <a:off x="0" y="1383091"/>
              <a:ext cx="2560663" cy="2255684"/>
              <a:chOff x="0" y="0"/>
              <a:chExt cx="2560662" cy="2255683"/>
            </a:xfrm>
          </p:grpSpPr>
          <p:pic>
            <p:nvPicPr>
              <p:cNvPr id="147" name="image7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0" y="0"/>
                <a:ext cx="1176808" cy="22556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8" name="image7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83853" y="0"/>
                <a:ext cx="1176810" cy="22556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" name="Group 152"/>
            <p:cNvGrpSpPr/>
            <p:nvPr/>
          </p:nvGrpSpPr>
          <p:grpSpPr>
            <a:xfrm>
              <a:off x="4440339" y="1383091"/>
              <a:ext cx="2560663" cy="2255684"/>
              <a:chOff x="0" y="0"/>
              <a:chExt cx="2560662" cy="2255683"/>
            </a:xfrm>
          </p:grpSpPr>
          <p:pic>
            <p:nvPicPr>
              <p:cNvPr id="150" name="image7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0" y="0"/>
                <a:ext cx="1176808" cy="22556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1" name="image7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83853" y="0"/>
                <a:ext cx="1176810" cy="22556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age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Lipostick_3x1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015" y="-355135"/>
            <a:ext cx="19258562" cy="12839042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hape 503"/>
          <p:cNvSpPr/>
          <p:nvPr/>
        </p:nvSpPr>
        <p:spPr>
          <a:xfrm>
            <a:off x="1506003" y="2262594"/>
            <a:ext cx="7248776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sz="8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 err="1"/>
              <a:t>Липостик</a:t>
            </a:r>
            <a:r>
              <a:rPr lang="bg-BG" dirty="0"/>
              <a:t> </a:t>
            </a:r>
            <a:r>
              <a:rPr lang="bg-BG" dirty="0" err="1"/>
              <a:t>Фит</a:t>
            </a:r>
            <a:endParaRPr dirty="0"/>
          </a:p>
        </p:txBody>
      </p:sp>
      <p:sp>
        <p:nvSpPr>
          <p:cNvPr id="504" name="Shape 504"/>
          <p:cNvSpPr/>
          <p:nvPr/>
        </p:nvSpPr>
        <p:spPr>
          <a:xfrm>
            <a:off x="1575295" y="3677469"/>
            <a:ext cx="2388037" cy="673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2169</a:t>
            </a:r>
          </a:p>
        </p:txBody>
      </p:sp>
      <p:sp>
        <p:nvSpPr>
          <p:cNvPr id="505" name="Shape 505"/>
          <p:cNvSpPr/>
          <p:nvPr/>
        </p:nvSpPr>
        <p:spPr>
          <a:xfrm>
            <a:off x="1530349" y="6454774"/>
            <a:ext cx="5267228" cy="418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 algn="l" defTabSz="914400">
              <a:defRPr sz="38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dirty="0"/>
              <a:t>БОНУСН</a:t>
            </a:r>
            <a:r>
              <a:rPr lang="bg-BG" dirty="0"/>
              <a:t>И ТОЧКИ</a:t>
            </a:r>
            <a:endParaRPr dirty="0">
              <a:solidFill>
                <a:srgbClr val="5B2E6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3800" b="1">
                <a:solidFill>
                  <a:srgbClr val="5B2E63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5B2E6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3800" b="1">
                <a:solidFill>
                  <a:srgbClr val="5B2E63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5B2E6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38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КЛУБНА ЦЕНА</a:t>
            </a:r>
          </a:p>
          <a:p>
            <a:pPr algn="l" defTabSz="914400">
              <a:defRPr sz="38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914400">
              <a:defRPr sz="38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914400">
              <a:defRPr sz="38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КЛИЕНТСКА</a:t>
            </a:r>
            <a:r>
              <a:rPr dirty="0"/>
              <a:t> ЦЕНА</a:t>
            </a:r>
          </a:p>
        </p:txBody>
      </p:sp>
      <p:sp>
        <p:nvSpPr>
          <p:cNvPr id="506" name="Shape 506"/>
          <p:cNvSpPr/>
          <p:nvPr/>
        </p:nvSpPr>
        <p:spPr>
          <a:xfrm>
            <a:off x="7011850" y="6385629"/>
            <a:ext cx="3335340" cy="94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6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12</a:t>
            </a:r>
          </a:p>
        </p:txBody>
      </p:sp>
      <p:sp>
        <p:nvSpPr>
          <p:cNvPr id="507" name="Shape 507"/>
          <p:cNvSpPr/>
          <p:nvPr/>
        </p:nvSpPr>
        <p:spPr>
          <a:xfrm>
            <a:off x="6945175" y="9653860"/>
            <a:ext cx="4000304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6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40,46</a:t>
            </a:r>
            <a:r>
              <a:rPr dirty="0"/>
              <a:t> </a:t>
            </a:r>
            <a:r>
              <a:rPr lang="bg-BG" dirty="0"/>
              <a:t>лв</a:t>
            </a:r>
            <a:r>
              <a:rPr dirty="0"/>
              <a:t>.</a:t>
            </a:r>
          </a:p>
        </p:txBody>
      </p:sp>
      <p:sp>
        <p:nvSpPr>
          <p:cNvPr id="508" name="Shape 508"/>
          <p:cNvSpPr/>
          <p:nvPr/>
        </p:nvSpPr>
        <p:spPr>
          <a:xfrm>
            <a:off x="6945175" y="8019745"/>
            <a:ext cx="432772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6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32.30</a:t>
            </a:r>
            <a:r>
              <a:rPr dirty="0"/>
              <a:t> </a:t>
            </a:r>
            <a:r>
              <a:rPr lang="bg-BG" dirty="0"/>
              <a:t>лв</a:t>
            </a:r>
            <a:r>
              <a:rPr dirty="0"/>
              <a:t>.</a:t>
            </a:r>
          </a:p>
        </p:txBody>
      </p:sp>
      <p:sp>
        <p:nvSpPr>
          <p:cNvPr id="509" name="Shape 509"/>
          <p:cNvSpPr/>
          <p:nvPr/>
        </p:nvSpPr>
        <p:spPr>
          <a:xfrm>
            <a:off x="6920279" y="6224011"/>
            <a:ext cx="1252643" cy="1252639"/>
          </a:xfrm>
          <a:prstGeom prst="ellipse">
            <a:avLst/>
          </a:prstGeom>
          <a:ln w="50800">
            <a:solidFill>
              <a:srgbClr val="FBDAC3"/>
            </a:solidFill>
          </a:ln>
        </p:spPr>
        <p:txBody>
          <a:bodyPr lIns="71436" tIns="71436" rIns="71436" bIns="71436"/>
          <a:lstStyle/>
          <a:p>
            <a:pPr algn="l" defTabSz="914400">
              <a:defRPr sz="18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hape 503"/>
          <p:cNvSpPr/>
          <p:nvPr/>
        </p:nvSpPr>
        <p:spPr>
          <a:xfrm>
            <a:off x="1506003" y="2262594"/>
            <a:ext cx="12742268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sz="8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b="0" dirty="0"/>
              <a:t>Липостик Фит </a:t>
            </a:r>
            <a:r>
              <a:rPr lang="ru-RU" b="0" dirty="0"/>
              <a:t>(4 опаковки)</a:t>
            </a:r>
            <a:endParaRPr dirty="0"/>
          </a:p>
        </p:txBody>
      </p:sp>
      <p:sp>
        <p:nvSpPr>
          <p:cNvPr id="504" name="Shape 504"/>
          <p:cNvSpPr/>
          <p:nvPr/>
        </p:nvSpPr>
        <p:spPr>
          <a:xfrm>
            <a:off x="1575295" y="3677469"/>
            <a:ext cx="2388037" cy="729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216904</a:t>
            </a:r>
            <a:endParaRPr dirty="0"/>
          </a:p>
        </p:txBody>
      </p:sp>
      <p:sp>
        <p:nvSpPr>
          <p:cNvPr id="505" name="Shape 505"/>
          <p:cNvSpPr/>
          <p:nvPr/>
        </p:nvSpPr>
        <p:spPr>
          <a:xfrm>
            <a:off x="1530349" y="6454774"/>
            <a:ext cx="5267228" cy="418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l" defTabSz="914400">
              <a:defRPr sz="38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lang="ru-RU" sz="3800" b="1" dirty="0">
                <a:solidFill>
                  <a:srgbClr val="535353"/>
                </a:solidFill>
                <a:sym typeface="Helvetica Neue"/>
              </a:rPr>
              <a:t>БОНУСНИ ТОЧКИ</a:t>
            </a:r>
            <a:endParaRPr lang="ru-RU" dirty="0">
              <a:solidFill>
                <a:srgbClr val="5B2E6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3800" b="1">
                <a:solidFill>
                  <a:srgbClr val="5B2E6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>
              <a:solidFill>
                <a:srgbClr val="5B2E6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3800" b="1">
                <a:solidFill>
                  <a:srgbClr val="5B2E6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>
              <a:solidFill>
                <a:srgbClr val="5B2E6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defRPr sz="38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КЛУБНА ЦЕНА</a:t>
            </a:r>
          </a:p>
          <a:p>
            <a:pPr algn="l" defTabSz="914400">
              <a:defRPr sz="38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/>
          </a:p>
          <a:p>
            <a:pPr algn="l" defTabSz="914400">
              <a:defRPr sz="38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/>
          </a:p>
          <a:p>
            <a:pPr algn="l" defTabSz="914400">
              <a:defRPr sz="38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КЛИЕНТСКА ЦЕНА</a:t>
            </a:r>
          </a:p>
        </p:txBody>
      </p:sp>
      <p:sp>
        <p:nvSpPr>
          <p:cNvPr id="506" name="Shape 506"/>
          <p:cNvSpPr/>
          <p:nvPr/>
        </p:nvSpPr>
        <p:spPr>
          <a:xfrm>
            <a:off x="7011850" y="6385629"/>
            <a:ext cx="333534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6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48</a:t>
            </a:r>
            <a:endParaRPr dirty="0"/>
          </a:p>
        </p:txBody>
      </p:sp>
      <p:sp>
        <p:nvSpPr>
          <p:cNvPr id="507" name="Shape 507"/>
          <p:cNvSpPr/>
          <p:nvPr/>
        </p:nvSpPr>
        <p:spPr>
          <a:xfrm>
            <a:off x="6945175" y="9653860"/>
            <a:ext cx="4000304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6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159,46 лв</a:t>
            </a:r>
            <a:r>
              <a:rPr dirty="0"/>
              <a:t>.</a:t>
            </a:r>
          </a:p>
        </p:txBody>
      </p:sp>
      <p:sp>
        <p:nvSpPr>
          <p:cNvPr id="508" name="Shape 508"/>
          <p:cNvSpPr/>
          <p:nvPr/>
        </p:nvSpPr>
        <p:spPr>
          <a:xfrm>
            <a:off x="6945175" y="8019745"/>
            <a:ext cx="432772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6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127,50 </a:t>
            </a:r>
            <a:r>
              <a:rPr lang="bg-BG" dirty="0"/>
              <a:t>лв</a:t>
            </a:r>
            <a:r>
              <a:rPr dirty="0"/>
              <a:t>.</a:t>
            </a:r>
          </a:p>
        </p:txBody>
      </p:sp>
      <p:sp>
        <p:nvSpPr>
          <p:cNvPr id="509" name="Shape 509"/>
          <p:cNvSpPr/>
          <p:nvPr/>
        </p:nvSpPr>
        <p:spPr>
          <a:xfrm>
            <a:off x="6920279" y="6224011"/>
            <a:ext cx="1252643" cy="1252639"/>
          </a:xfrm>
          <a:prstGeom prst="ellipse">
            <a:avLst/>
          </a:prstGeom>
          <a:ln w="50800">
            <a:solidFill>
              <a:srgbClr val="FBDAC3"/>
            </a:solidFill>
          </a:ln>
        </p:spPr>
        <p:txBody>
          <a:bodyPr lIns="71436" tIns="71436" rIns="71436" bIns="71436"/>
          <a:lstStyle/>
          <a:p>
            <a:pPr algn="l" defTabSz="914400">
              <a:defRPr sz="18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1" y="2122435"/>
            <a:ext cx="11638156" cy="116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95627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liposti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958" y="-1"/>
            <a:ext cx="24459916" cy="14013495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Shape 512"/>
          <p:cNvSpPr/>
          <p:nvPr/>
        </p:nvSpPr>
        <p:spPr>
          <a:xfrm>
            <a:off x="1227365" y="4215932"/>
            <a:ext cx="12229307" cy="5284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1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 err="1"/>
              <a:t>Липостик</a:t>
            </a:r>
            <a:r>
              <a:rPr lang="bg-BG" dirty="0"/>
              <a:t> </a:t>
            </a:r>
            <a:r>
              <a:rPr lang="bg-BG" dirty="0" err="1"/>
              <a:t>Фит</a:t>
            </a:r>
            <a:endParaRPr dirty="0"/>
          </a:p>
          <a:p>
            <a:pPr algn="l"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defRPr sz="6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Нов формат </a:t>
            </a:r>
          </a:p>
          <a:p>
            <a:pPr algn="l">
              <a:defRPr sz="6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за </a:t>
            </a:r>
            <a:r>
              <a:rPr lang="ru-RU" dirty="0" err="1"/>
              <a:t>намаляване</a:t>
            </a:r>
            <a:r>
              <a:rPr lang="ru-RU" dirty="0"/>
              <a:t> на </a:t>
            </a:r>
            <a:r>
              <a:rPr lang="ru-RU" dirty="0" err="1"/>
              <a:t>теглото</a:t>
            </a:r>
            <a:endParaRPr dirty="0"/>
          </a:p>
        </p:txBody>
      </p:sp>
      <p:pic>
        <p:nvPicPr>
          <p:cNvPr id="513" name="imag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7365" y="12020021"/>
            <a:ext cx="3831040" cy="671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-1194626" y="1670576"/>
            <a:ext cx="6512397" cy="1291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9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159" name="Shape 159"/>
          <p:cNvSpPr/>
          <p:nvPr/>
        </p:nvSpPr>
        <p:spPr>
          <a:xfrm>
            <a:off x="1424942" y="929975"/>
            <a:ext cx="18293466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8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ПРИЧИН</a:t>
            </a:r>
            <a:r>
              <a:rPr lang="bg-BG" dirty="0"/>
              <a:t>И </a:t>
            </a:r>
            <a:r>
              <a:rPr dirty="0">
                <a:solidFill>
                  <a:srgbClr val="53585F"/>
                </a:solidFill>
              </a:rPr>
              <a:t> </a:t>
            </a:r>
            <a:r>
              <a:rPr lang="bg-BG" dirty="0">
                <a:solidFill>
                  <a:srgbClr val="53585F"/>
                </a:solidFill>
              </a:rPr>
              <a:t>ЗА </a:t>
            </a:r>
            <a:r>
              <a:rPr dirty="0">
                <a:solidFill>
                  <a:srgbClr val="53585F"/>
                </a:solidFill>
              </a:rPr>
              <a:t> </a:t>
            </a:r>
            <a:r>
              <a:rPr lang="bg-BG" dirty="0">
                <a:solidFill>
                  <a:srgbClr val="53585F"/>
                </a:solidFill>
              </a:rPr>
              <a:t>ИЗ</a:t>
            </a:r>
            <a:r>
              <a:rPr dirty="0">
                <a:solidFill>
                  <a:srgbClr val="53585F"/>
                </a:solidFill>
              </a:rPr>
              <a:t>ЛИШ</a:t>
            </a:r>
            <a:r>
              <a:rPr lang="bg-BG" dirty="0">
                <a:solidFill>
                  <a:srgbClr val="53585F"/>
                </a:solidFill>
              </a:rPr>
              <a:t>Н</a:t>
            </a:r>
            <a:r>
              <a:rPr dirty="0">
                <a:solidFill>
                  <a:srgbClr val="53585F"/>
                </a:solidFill>
              </a:rPr>
              <a:t>О</a:t>
            </a:r>
            <a:r>
              <a:rPr lang="bg-BG" dirty="0">
                <a:solidFill>
                  <a:srgbClr val="53585F"/>
                </a:solidFill>
              </a:rPr>
              <a:t>ТО ТЕГЛО</a:t>
            </a:r>
            <a:endParaRPr dirty="0">
              <a:solidFill>
                <a:srgbClr val="53585F"/>
              </a:solidFill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5488942" y="3352098"/>
            <a:ext cx="14719029" cy="2617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b="1" cap="all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1. </a:t>
            </a:r>
            <a:r>
              <a:rPr lang="bg-BG" dirty="0"/>
              <a:t>Е</a:t>
            </a:r>
            <a:r>
              <a:rPr dirty="0" err="1"/>
              <a:t>нергие</a:t>
            </a:r>
            <a:r>
              <a:rPr lang="bg-BG" dirty="0"/>
              <a:t>Н</a:t>
            </a:r>
            <a:r>
              <a:rPr dirty="0"/>
              <a:t> </a:t>
            </a:r>
            <a:r>
              <a:rPr dirty="0" err="1"/>
              <a:t>дисбаланс</a:t>
            </a:r>
            <a:r>
              <a:rPr b="0" cap="none" dirty="0">
                <a:solidFill>
                  <a:srgbClr val="53585F"/>
                </a:solidFill>
              </a:rPr>
              <a:t> </a:t>
            </a:r>
            <a:endParaRPr dirty="0">
              <a:solidFill>
                <a:srgbClr val="53585F"/>
              </a:solidFill>
            </a:endParaRPr>
          </a:p>
          <a:p>
            <a:pPr algn="l">
              <a:lnSpc>
                <a:spcPct val="110000"/>
              </a:lnSpc>
              <a:defRPr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к</a:t>
            </a:r>
            <a:r>
              <a:rPr dirty="0" err="1"/>
              <a:t>алорийност</a:t>
            </a:r>
            <a:r>
              <a:rPr lang="bg-BG" dirty="0"/>
              <a:t>та на храната е по-висока от енергийните</a:t>
            </a:r>
            <a:r>
              <a:rPr dirty="0"/>
              <a:t> </a:t>
            </a:r>
            <a:r>
              <a:rPr dirty="0" err="1"/>
              <a:t>потребност</a:t>
            </a:r>
            <a:r>
              <a:rPr lang="bg-BG" dirty="0"/>
              <a:t>и на</a:t>
            </a:r>
            <a:r>
              <a:rPr dirty="0"/>
              <a:t> </a:t>
            </a:r>
            <a:r>
              <a:rPr dirty="0" err="1"/>
              <a:t>организма</a:t>
            </a:r>
            <a:endParaRPr dirty="0"/>
          </a:p>
        </p:txBody>
      </p:sp>
      <p:sp>
        <p:nvSpPr>
          <p:cNvPr id="161" name="Shape 161"/>
          <p:cNvSpPr/>
          <p:nvPr/>
        </p:nvSpPr>
        <p:spPr>
          <a:xfrm>
            <a:off x="7299639" y="7709686"/>
            <a:ext cx="6800552" cy="1196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у</a:t>
            </a:r>
            <a:r>
              <a:rPr dirty="0" err="1"/>
              <a:t>потреб</a:t>
            </a:r>
            <a:r>
              <a:rPr lang="bg-BG" dirty="0"/>
              <a:t>а на</a:t>
            </a:r>
            <a:r>
              <a:rPr dirty="0"/>
              <a:t> </a:t>
            </a:r>
            <a:r>
              <a:rPr dirty="0" err="1"/>
              <a:t>рафиниран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продукт</a:t>
            </a:r>
            <a:r>
              <a:rPr lang="bg-BG" dirty="0"/>
              <a:t>и</a:t>
            </a:r>
            <a:endParaRPr dirty="0"/>
          </a:p>
        </p:txBody>
      </p:sp>
      <p:pic>
        <p:nvPicPr>
          <p:cNvPr id="162" name="pasted-image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84075" y="7624922"/>
            <a:ext cx="1414316" cy="135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asted-image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5258" y="7589451"/>
            <a:ext cx="1110062" cy="140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6953" y="10348019"/>
            <a:ext cx="1346672" cy="1123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image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786707" y="10346900"/>
            <a:ext cx="1236929" cy="112578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7313686" y="10326662"/>
            <a:ext cx="4498562" cy="22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д</a:t>
            </a:r>
            <a:r>
              <a:rPr dirty="0" err="1"/>
              <a:t>исбаланс</a:t>
            </a:r>
            <a:r>
              <a:rPr lang="bg-BG" dirty="0"/>
              <a:t> на мазнини, протеини, въглехидрати</a:t>
            </a:r>
            <a:endParaRPr dirty="0"/>
          </a:p>
        </p:txBody>
      </p:sp>
      <p:sp>
        <p:nvSpPr>
          <p:cNvPr id="167" name="Shape 167"/>
          <p:cNvSpPr/>
          <p:nvPr/>
        </p:nvSpPr>
        <p:spPr>
          <a:xfrm>
            <a:off x="17509532" y="7709686"/>
            <a:ext cx="3770260" cy="172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консумиране на много захар и сол</a:t>
            </a:r>
            <a:endParaRPr dirty="0"/>
          </a:p>
        </p:txBody>
      </p:sp>
      <p:sp>
        <p:nvSpPr>
          <p:cNvPr id="168" name="Shape 168"/>
          <p:cNvSpPr/>
          <p:nvPr/>
        </p:nvSpPr>
        <p:spPr>
          <a:xfrm>
            <a:off x="17536740" y="10326662"/>
            <a:ext cx="5628397" cy="172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бе</a:t>
            </a:r>
            <a:r>
              <a:rPr lang="bg-BG" dirty="0"/>
              <a:t>з</a:t>
            </a:r>
            <a:r>
              <a:rPr dirty="0" err="1"/>
              <a:t>контролн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калорийн</a:t>
            </a:r>
            <a:r>
              <a:rPr lang="bg-BG" dirty="0"/>
              <a:t>и междинни закуски</a:t>
            </a:r>
            <a:endParaRPr dirty="0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-1169226" y="1670576"/>
            <a:ext cx="6512397" cy="1291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9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174" name="Shape 174"/>
          <p:cNvSpPr/>
          <p:nvPr/>
        </p:nvSpPr>
        <p:spPr>
          <a:xfrm>
            <a:off x="1424941" y="949422"/>
            <a:ext cx="14192985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Е</a:t>
            </a:r>
            <a:r>
              <a:rPr dirty="0"/>
              <a:t>НЕРГИ</a:t>
            </a:r>
            <a:r>
              <a:rPr lang="bg-BG" dirty="0"/>
              <a:t>ЕН</a:t>
            </a:r>
            <a:r>
              <a:rPr dirty="0"/>
              <a:t> ДИСБАЛАНС — </a:t>
            </a:r>
          </a:p>
          <a:p>
            <a:pPr algn="l">
              <a:defRPr sz="8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ЗА</a:t>
            </a:r>
            <a:r>
              <a:rPr lang="bg-BG" dirty="0"/>
              <a:t>ТВОРЕН</a:t>
            </a:r>
            <a:r>
              <a:rPr dirty="0"/>
              <a:t> КР</a:t>
            </a:r>
            <a:r>
              <a:rPr lang="bg-BG" dirty="0"/>
              <a:t>Ъ</a:t>
            </a:r>
            <a:r>
              <a:rPr dirty="0"/>
              <a:t>Г</a:t>
            </a:r>
          </a:p>
        </p:txBody>
      </p:sp>
      <p:sp>
        <p:nvSpPr>
          <p:cNvPr id="175" name="Shape 175"/>
          <p:cNvSpPr/>
          <p:nvPr/>
        </p:nvSpPr>
        <p:spPr>
          <a:xfrm>
            <a:off x="4645197" y="5429622"/>
            <a:ext cx="4300854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>
            <a:lvl1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Чувство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гл</a:t>
            </a:r>
            <a:r>
              <a:rPr lang="bg-BG" dirty="0"/>
              <a:t>а</a:t>
            </a:r>
            <a:r>
              <a:rPr dirty="0"/>
              <a:t>д</a:t>
            </a:r>
          </a:p>
        </p:txBody>
      </p:sp>
      <p:sp>
        <p:nvSpPr>
          <p:cNvPr id="176" name="Shape 176"/>
          <p:cNvSpPr/>
          <p:nvPr/>
        </p:nvSpPr>
        <p:spPr>
          <a:xfrm>
            <a:off x="3799061" y="10573877"/>
            <a:ext cx="4773740" cy="1990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Хранене с прости</a:t>
            </a:r>
            <a:r>
              <a:rPr dirty="0"/>
              <a:t> </a:t>
            </a:r>
          </a:p>
          <a:p>
            <a: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въглехидрати</a:t>
            </a:r>
          </a:p>
          <a:p>
            <a: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 и мазнини</a:t>
            </a:r>
            <a:endParaRPr dirty="0"/>
          </a:p>
        </p:txBody>
      </p:sp>
      <p:sp>
        <p:nvSpPr>
          <p:cNvPr id="177" name="Shape 177"/>
          <p:cNvSpPr/>
          <p:nvPr/>
        </p:nvSpPr>
        <p:spPr>
          <a:xfrm>
            <a:off x="15511636" y="4864472"/>
            <a:ext cx="6530631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Пре</a:t>
            </a:r>
            <a:r>
              <a:rPr lang="bg-BG" dirty="0" err="1"/>
              <a:t>яждане</a:t>
            </a:r>
            <a:r>
              <a:rPr dirty="0"/>
              <a:t> и</a:t>
            </a:r>
            <a:r>
              <a:rPr lang="bg-BG" dirty="0"/>
              <a:t> натрупване</a:t>
            </a:r>
          </a:p>
          <a:p>
            <a: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 на излишно тегло</a:t>
            </a:r>
            <a:r>
              <a:rPr dirty="0"/>
              <a:t> </a:t>
            </a:r>
          </a:p>
        </p:txBody>
      </p:sp>
      <p:sp>
        <p:nvSpPr>
          <p:cNvPr id="178" name="Shape 178"/>
          <p:cNvSpPr/>
          <p:nvPr/>
        </p:nvSpPr>
        <p:spPr>
          <a:xfrm>
            <a:off x="15475247" y="10364327"/>
            <a:ext cx="6359110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Рязък</a:t>
            </a:r>
            <a:r>
              <a:rPr dirty="0"/>
              <a:t> </a:t>
            </a:r>
            <a:r>
              <a:rPr dirty="0" err="1"/>
              <a:t>скок</a:t>
            </a:r>
            <a:r>
              <a:rPr lang="bg-BG" dirty="0"/>
              <a:t> на нивото на</a:t>
            </a:r>
          </a:p>
          <a:p>
            <a: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кръвна захар</a:t>
            </a:r>
            <a:r>
              <a:rPr dirty="0"/>
              <a:t> и б</a:t>
            </a:r>
            <a:r>
              <a:rPr lang="bg-BG" dirty="0" err="1"/>
              <a:t>ързо</a:t>
            </a:r>
            <a:endParaRPr dirty="0"/>
          </a:p>
          <a:p>
            <a: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връщане на</a:t>
            </a:r>
          </a:p>
          <a:p>
            <a: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 чувството за глад</a:t>
            </a:r>
            <a:endParaRPr dirty="0"/>
          </a:p>
        </p:txBody>
      </p:sp>
      <p:grpSp>
        <p:nvGrpSpPr>
          <p:cNvPr id="184" name="Group 184"/>
          <p:cNvGrpSpPr/>
          <p:nvPr/>
        </p:nvGrpSpPr>
        <p:grpSpPr>
          <a:xfrm>
            <a:off x="6843160" y="3060747"/>
            <a:ext cx="10697681" cy="10690788"/>
            <a:chOff x="-1" y="-1"/>
            <a:chExt cx="10697680" cy="10690786"/>
          </a:xfrm>
        </p:grpSpPr>
        <p:pic>
          <p:nvPicPr>
            <p:cNvPr id="179" name="image8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049236">
              <a:off x="1536208" y="1588925"/>
              <a:ext cx="7625262" cy="7512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Shape 180"/>
            <p:cNvSpPr/>
            <p:nvPr/>
          </p:nvSpPr>
          <p:spPr>
            <a:xfrm>
              <a:off x="7626901" y="2507872"/>
              <a:ext cx="563905" cy="563905"/>
            </a:xfrm>
            <a:prstGeom prst="ellipse">
              <a:avLst/>
            </a:prstGeom>
            <a:solidFill>
              <a:srgbClr val="FBDAC3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2402438" y="2507872"/>
              <a:ext cx="563905" cy="563905"/>
            </a:xfrm>
            <a:prstGeom prst="ellipse">
              <a:avLst/>
            </a:prstGeom>
            <a:solidFill>
              <a:srgbClr val="FBDAC3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2402438" y="7580055"/>
              <a:ext cx="563905" cy="563907"/>
            </a:xfrm>
            <a:prstGeom prst="ellipse">
              <a:avLst/>
            </a:prstGeom>
            <a:solidFill>
              <a:srgbClr val="FBDAC3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7626901" y="7580055"/>
              <a:ext cx="563905" cy="563907"/>
            </a:xfrm>
            <a:prstGeom prst="ellipse">
              <a:avLst/>
            </a:prstGeom>
            <a:solidFill>
              <a:srgbClr val="FBDAC3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-1194626" y="1670576"/>
            <a:ext cx="6512397" cy="1291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9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</a:t>
            </a:r>
          </a:p>
        </p:txBody>
      </p:sp>
      <p:sp>
        <p:nvSpPr>
          <p:cNvPr id="190" name="Shape 190"/>
          <p:cNvSpPr/>
          <p:nvPr/>
        </p:nvSpPr>
        <p:spPr>
          <a:xfrm>
            <a:off x="456418" y="970947"/>
            <a:ext cx="23471166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>
              <a:defRPr sz="8000" b="1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ПРИЧИН</a:t>
            </a:r>
            <a:r>
              <a:rPr lang="bg-BG" dirty="0"/>
              <a:t>И</a:t>
            </a:r>
            <a:r>
              <a:rPr dirty="0">
                <a:solidFill>
                  <a:srgbClr val="53585F"/>
                </a:solidFill>
              </a:rPr>
              <a:t> </a:t>
            </a:r>
            <a:r>
              <a:rPr lang="bg-BG" dirty="0">
                <a:solidFill>
                  <a:srgbClr val="53585F"/>
                </a:solidFill>
              </a:rPr>
              <a:t>ЗА ПОЯВАТА НА ИЗЛИШНО ТЕГЛО</a:t>
            </a:r>
            <a:endParaRPr dirty="0">
              <a:solidFill>
                <a:srgbClr val="53585F"/>
              </a:solidFill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4953000" y="3289480"/>
            <a:ext cx="16573500" cy="177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b="1" cap="all">
                <a:solidFill>
                  <a:srgbClr val="FB5C3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2. </a:t>
            </a:r>
            <a:r>
              <a:rPr dirty="0" err="1"/>
              <a:t>за</a:t>
            </a:r>
            <a:r>
              <a:rPr lang="bg-BG" dirty="0"/>
              <a:t>БАВЯНЕ НА</a:t>
            </a:r>
            <a:r>
              <a:rPr dirty="0"/>
              <a:t> </a:t>
            </a:r>
            <a:r>
              <a:rPr dirty="0" err="1"/>
              <a:t>метаболизмА</a:t>
            </a:r>
            <a:endParaRPr dirty="0"/>
          </a:p>
          <a:p>
            <a:pPr algn="l">
              <a:lnSpc>
                <a:spcPct val="110000"/>
              </a:lnSpc>
              <a:defRPr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н</a:t>
            </a:r>
            <a:r>
              <a:rPr dirty="0" err="1"/>
              <a:t>аруш</a:t>
            </a:r>
            <a:r>
              <a:rPr lang="bg-BG" dirty="0" err="1"/>
              <a:t>аване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скорост</a:t>
            </a:r>
            <a:r>
              <a:rPr lang="bg-BG" dirty="0"/>
              <a:t>та на</a:t>
            </a:r>
            <a:r>
              <a:rPr dirty="0"/>
              <a:t> </a:t>
            </a:r>
            <a:r>
              <a:rPr dirty="0" err="1"/>
              <a:t>обм</a:t>
            </a:r>
            <a:r>
              <a:rPr lang="bg-BG" dirty="0"/>
              <a:t>я</a:t>
            </a:r>
            <a:r>
              <a:rPr dirty="0" err="1"/>
              <a:t>на</a:t>
            </a:r>
            <a:r>
              <a:rPr lang="bg-BG" dirty="0"/>
              <a:t>та на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lang="bg-BG" dirty="0"/>
              <a:t>ата</a:t>
            </a:r>
            <a:endParaRPr dirty="0"/>
          </a:p>
        </p:txBody>
      </p:sp>
      <p:sp>
        <p:nvSpPr>
          <p:cNvPr id="192" name="Shape 192"/>
          <p:cNvSpPr/>
          <p:nvPr/>
        </p:nvSpPr>
        <p:spPr>
          <a:xfrm>
            <a:off x="7561927" y="6765935"/>
            <a:ext cx="5184539" cy="1196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липса</a:t>
            </a:r>
            <a:r>
              <a:rPr dirty="0"/>
              <a:t> </a:t>
            </a:r>
            <a:r>
              <a:rPr lang="bg-BG" dirty="0"/>
              <a:t>на </a:t>
            </a:r>
            <a:r>
              <a:rPr dirty="0" err="1"/>
              <a:t>физическ</a:t>
            </a:r>
            <a:r>
              <a:rPr lang="bg-BG" dirty="0"/>
              <a:t>о</a:t>
            </a:r>
            <a:r>
              <a:rPr dirty="0"/>
              <a:t> </a:t>
            </a:r>
            <a:r>
              <a:rPr dirty="0" err="1"/>
              <a:t>на</a:t>
            </a:r>
            <a:r>
              <a:rPr lang="bg-BG" dirty="0" err="1"/>
              <a:t>товарване</a:t>
            </a:r>
            <a:endParaRPr dirty="0"/>
          </a:p>
        </p:txBody>
      </p:sp>
      <p:sp>
        <p:nvSpPr>
          <p:cNvPr id="193" name="Shape 193"/>
          <p:cNvSpPr/>
          <p:nvPr/>
        </p:nvSpPr>
        <p:spPr>
          <a:xfrm>
            <a:off x="16596813" y="8760401"/>
            <a:ext cx="6637621" cy="673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в</a:t>
            </a:r>
            <a:r>
              <a:rPr lang="bg-BG" dirty="0"/>
              <a:t>ъ</a:t>
            </a:r>
            <a:r>
              <a:rPr dirty="0" err="1"/>
              <a:t>зраст</a:t>
            </a:r>
            <a:endParaRPr dirty="0"/>
          </a:p>
        </p:txBody>
      </p:sp>
      <p:sp>
        <p:nvSpPr>
          <p:cNvPr id="194" name="Shape 194"/>
          <p:cNvSpPr/>
          <p:nvPr/>
        </p:nvSpPr>
        <p:spPr>
          <a:xfrm>
            <a:off x="7561927" y="9387141"/>
            <a:ext cx="4630074" cy="203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неправилно</a:t>
            </a:r>
            <a:r>
              <a:rPr dirty="0"/>
              <a:t> </a:t>
            </a:r>
            <a:r>
              <a:rPr lang="bg-BG" dirty="0"/>
              <a:t>хранене</a:t>
            </a:r>
            <a:endParaRPr lang="ru-RU" dirty="0"/>
          </a:p>
          <a:p>
            <a:endParaRPr lang="ru-RU" dirty="0"/>
          </a:p>
        </p:txBody>
      </p:sp>
      <p:sp>
        <p:nvSpPr>
          <p:cNvPr id="195" name="Shape 195"/>
          <p:cNvSpPr/>
          <p:nvPr/>
        </p:nvSpPr>
        <p:spPr>
          <a:xfrm>
            <a:off x="16596813" y="6515809"/>
            <a:ext cx="6637621" cy="673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н</a:t>
            </a:r>
            <a:r>
              <a:rPr dirty="0" err="1"/>
              <a:t>арушение</a:t>
            </a:r>
            <a:r>
              <a:rPr lang="bg-BG" dirty="0"/>
              <a:t> на съня</a:t>
            </a:r>
            <a:endParaRPr dirty="0"/>
          </a:p>
        </p:txBody>
      </p:sp>
      <p:sp>
        <p:nvSpPr>
          <p:cNvPr id="196" name="Shape 196"/>
          <p:cNvSpPr/>
          <p:nvPr/>
        </p:nvSpPr>
        <p:spPr>
          <a:xfrm>
            <a:off x="16596813" y="11004994"/>
            <a:ext cx="6637621" cy="673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различн</a:t>
            </a:r>
            <a:r>
              <a:rPr lang="bg-BG" dirty="0"/>
              <a:t>и</a:t>
            </a:r>
            <a:r>
              <a:rPr dirty="0"/>
              <a:t> </a:t>
            </a:r>
            <a:r>
              <a:rPr dirty="0" err="1"/>
              <a:t>забол</a:t>
            </a:r>
            <a:r>
              <a:rPr lang="bg-BG" dirty="0"/>
              <a:t>я</a:t>
            </a:r>
            <a:r>
              <a:rPr dirty="0" err="1"/>
              <a:t>вания</a:t>
            </a:r>
            <a:endParaRPr dirty="0"/>
          </a:p>
        </p:txBody>
      </p:sp>
      <p:pic>
        <p:nvPicPr>
          <p:cNvPr id="197" name="pasted-image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8290" y="6772928"/>
            <a:ext cx="1403120" cy="1152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asted-image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4132" y="9314551"/>
            <a:ext cx="1311436" cy="1311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asted-image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123489" y="10610144"/>
            <a:ext cx="808890" cy="1462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asted-image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891529" y="6215997"/>
            <a:ext cx="1272810" cy="127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asted-image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978693" y="8309874"/>
            <a:ext cx="1098483" cy="1479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 rot="18119553">
            <a:off x="7677336" y="10000034"/>
            <a:ext cx="1911751" cy="1911749"/>
          </a:xfrm>
          <a:prstGeom prst="ellipse">
            <a:avLst/>
          </a:prstGeom>
          <a:solidFill>
            <a:srgbClr val="FBDAC3">
              <a:alpha val="29938"/>
            </a:srgbClr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 rot="18119553">
            <a:off x="7973976" y="10296672"/>
            <a:ext cx="1318473" cy="1318473"/>
          </a:xfrm>
          <a:prstGeom prst="ellipse">
            <a:avLst/>
          </a:prstGeom>
          <a:solidFill>
            <a:srgbClr val="FBDAC3">
              <a:alpha val="29938"/>
            </a:srgbClr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-1194626" y="1670576"/>
            <a:ext cx="6512397" cy="1291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9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2</a:t>
            </a:r>
          </a:p>
        </p:txBody>
      </p:sp>
      <p:sp>
        <p:nvSpPr>
          <p:cNvPr id="209" name="Shape 209"/>
          <p:cNvSpPr/>
          <p:nvPr/>
        </p:nvSpPr>
        <p:spPr>
          <a:xfrm>
            <a:off x="1501141" y="959101"/>
            <a:ext cx="20810342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ЗА</a:t>
            </a:r>
            <a:r>
              <a:rPr lang="bg-BG" dirty="0"/>
              <a:t>БАВЯНЕ НА</a:t>
            </a:r>
            <a:r>
              <a:rPr dirty="0"/>
              <a:t> МЕТАБОЛИЗМА </a:t>
            </a:r>
          </a:p>
        </p:txBody>
      </p:sp>
      <p:sp>
        <p:nvSpPr>
          <p:cNvPr id="210" name="Shape 210"/>
          <p:cNvSpPr/>
          <p:nvPr/>
        </p:nvSpPr>
        <p:spPr>
          <a:xfrm>
            <a:off x="1539241" y="2871649"/>
            <a:ext cx="12505063" cy="20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— </a:t>
            </a:r>
            <a:r>
              <a:rPr dirty="0" err="1"/>
              <a:t>то</a:t>
            </a:r>
            <a:r>
              <a:rPr lang="bg-BG" dirty="0"/>
              <a:t>ва е</a:t>
            </a:r>
            <a:r>
              <a:rPr dirty="0"/>
              <a:t> </a:t>
            </a:r>
            <a:r>
              <a:rPr dirty="0" err="1"/>
              <a:t>нарушение</a:t>
            </a:r>
            <a:r>
              <a:rPr lang="bg-BG" dirty="0"/>
              <a:t> на</a:t>
            </a:r>
            <a:r>
              <a:rPr dirty="0"/>
              <a:t> </a:t>
            </a:r>
            <a:r>
              <a:rPr dirty="0" err="1"/>
              <a:t>скорост</a:t>
            </a:r>
            <a:r>
              <a:rPr lang="bg-BG" dirty="0"/>
              <a:t>та на</a:t>
            </a:r>
            <a:r>
              <a:rPr dirty="0"/>
              <a:t> </a:t>
            </a:r>
            <a:r>
              <a:rPr dirty="0" err="1"/>
              <a:t>обм</a:t>
            </a:r>
            <a:r>
              <a:rPr lang="bg-BG" dirty="0"/>
              <a:t>я</a:t>
            </a:r>
            <a:r>
              <a:rPr dirty="0" err="1"/>
              <a:t>на</a:t>
            </a:r>
            <a:r>
              <a:rPr lang="bg-BG" dirty="0"/>
              <a:t>та на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lang="bg-BG" dirty="0"/>
              <a:t>ата</a:t>
            </a:r>
            <a:r>
              <a:rPr dirty="0"/>
              <a:t>,</a:t>
            </a:r>
            <a:r>
              <a:rPr b="0" dirty="0"/>
              <a:t> </a:t>
            </a:r>
            <a:r>
              <a:rPr b="0" dirty="0" err="1"/>
              <a:t>кога</a:t>
            </a:r>
            <a:r>
              <a:rPr lang="bg-BG" b="0" dirty="0"/>
              <a:t>то</a:t>
            </a:r>
            <a:r>
              <a:rPr b="0" dirty="0"/>
              <a:t> </a:t>
            </a:r>
            <a:r>
              <a:rPr b="0" dirty="0" err="1"/>
              <a:t>организм</a:t>
            </a:r>
            <a:r>
              <a:rPr lang="bg-BG" b="0" dirty="0" err="1"/>
              <a:t>ът</a:t>
            </a:r>
            <a:r>
              <a:rPr lang="bg-BG" b="0" dirty="0"/>
              <a:t> усвоява и изразходва калориите много бавно</a:t>
            </a:r>
            <a:endParaRPr b="0" dirty="0"/>
          </a:p>
        </p:txBody>
      </p:sp>
      <p:sp>
        <p:nvSpPr>
          <p:cNvPr id="211" name="Shape 211"/>
          <p:cNvSpPr/>
          <p:nvPr/>
        </p:nvSpPr>
        <p:spPr>
          <a:xfrm>
            <a:off x="16565624" y="4202955"/>
            <a:ext cx="7302836" cy="189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spcBef>
                <a:spcPts val="2400"/>
              </a:spcBef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Организм</a:t>
            </a:r>
            <a:r>
              <a:rPr lang="bg-BG" dirty="0" err="1"/>
              <a:t>ът</a:t>
            </a:r>
            <a:r>
              <a:rPr lang="bg-BG" dirty="0"/>
              <a:t> усвоява храната бавно и не успява да получи хранителни </a:t>
            </a:r>
            <a:r>
              <a:rPr dirty="0" err="1"/>
              <a:t>вещества</a:t>
            </a:r>
            <a:endParaRPr dirty="0"/>
          </a:p>
        </p:txBody>
      </p:sp>
      <p:grpSp>
        <p:nvGrpSpPr>
          <p:cNvPr id="216" name="Group 216"/>
          <p:cNvGrpSpPr/>
          <p:nvPr/>
        </p:nvGrpSpPr>
        <p:grpSpPr>
          <a:xfrm>
            <a:off x="6567503" y="3630473"/>
            <a:ext cx="10677617" cy="10822455"/>
            <a:chOff x="0" y="0"/>
            <a:chExt cx="10677616" cy="10822454"/>
          </a:xfrm>
        </p:grpSpPr>
        <p:pic>
          <p:nvPicPr>
            <p:cNvPr id="212" name="image9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4560214">
              <a:off x="1265545" y="1506667"/>
              <a:ext cx="8146526" cy="7809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" name="Shape 213"/>
            <p:cNvSpPr/>
            <p:nvPr/>
          </p:nvSpPr>
          <p:spPr>
            <a:xfrm rot="18119553">
              <a:off x="1838187" y="7128296"/>
              <a:ext cx="431461" cy="431461"/>
            </a:xfrm>
            <a:prstGeom prst="ellipse">
              <a:avLst/>
            </a:prstGeom>
            <a:solidFill>
              <a:srgbClr val="FBDAC3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 rot="18119553">
              <a:off x="8408661" y="7247963"/>
              <a:ext cx="431461" cy="431461"/>
            </a:xfrm>
            <a:prstGeom prst="ellipse">
              <a:avLst/>
            </a:prstGeom>
            <a:solidFill>
              <a:srgbClr val="FBDAC3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 rot="18119553">
              <a:off x="5307052" y="1575345"/>
              <a:ext cx="431461" cy="431461"/>
            </a:xfrm>
            <a:prstGeom prst="ellipse">
              <a:avLst/>
            </a:prstGeom>
            <a:solidFill>
              <a:srgbClr val="FBDAC3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17" name="Shape 217"/>
          <p:cNvSpPr/>
          <p:nvPr/>
        </p:nvSpPr>
        <p:spPr>
          <a:xfrm>
            <a:off x="17824580" y="8523378"/>
            <a:ext cx="5204955" cy="306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Нов</a:t>
            </a:r>
            <a:r>
              <a:rPr lang="bg-BG" dirty="0" err="1"/>
              <a:t>ият</a:t>
            </a:r>
            <a:r>
              <a:rPr dirty="0"/>
              <a:t> </a:t>
            </a:r>
            <a:r>
              <a:rPr dirty="0" err="1"/>
              <a:t>при</a:t>
            </a:r>
            <a:r>
              <a:rPr lang="bg-BG" dirty="0"/>
              <a:t>е</a:t>
            </a:r>
            <a:r>
              <a:rPr dirty="0"/>
              <a:t>м </a:t>
            </a:r>
            <a:r>
              <a:rPr lang="bg-BG" dirty="0"/>
              <a:t> на храна се натрупва към предишния и води до излишък на калории</a:t>
            </a:r>
            <a:endParaRPr dirty="0"/>
          </a:p>
        </p:txBody>
      </p:sp>
      <p:sp>
        <p:nvSpPr>
          <p:cNvPr id="218" name="Shape 218"/>
          <p:cNvSpPr/>
          <p:nvPr/>
        </p:nvSpPr>
        <p:spPr>
          <a:xfrm>
            <a:off x="1898780" y="7682655"/>
            <a:ext cx="5204955" cy="2483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 err="1"/>
              <a:t>Изл</a:t>
            </a:r>
            <a:r>
              <a:rPr dirty="0" err="1"/>
              <a:t>ишни</a:t>
            </a:r>
            <a:r>
              <a:rPr lang="bg-BG" dirty="0"/>
              <a:t>т</a:t>
            </a:r>
            <a:r>
              <a:rPr dirty="0"/>
              <a:t>е </a:t>
            </a:r>
            <a:r>
              <a:rPr dirty="0" err="1"/>
              <a:t>калории</a:t>
            </a:r>
            <a:r>
              <a:rPr lang="bg-BG" dirty="0"/>
              <a:t> се</a:t>
            </a:r>
            <a:r>
              <a:rPr dirty="0"/>
              <a:t> </a:t>
            </a:r>
            <a:r>
              <a:rPr dirty="0" err="1"/>
              <a:t>трансформир</a:t>
            </a:r>
            <a:r>
              <a:rPr lang="bg-BG" dirty="0"/>
              <a:t>а</a:t>
            </a:r>
            <a:r>
              <a:rPr dirty="0"/>
              <a:t>т в </a:t>
            </a:r>
            <a:r>
              <a:rPr lang="bg-BG" dirty="0"/>
              <a:t>мазнини</a:t>
            </a:r>
            <a:r>
              <a:rPr dirty="0"/>
              <a:t> и</a:t>
            </a:r>
            <a:r>
              <a:rPr lang="bg-BG" dirty="0"/>
              <a:t> водят до натрупване на тегло</a:t>
            </a:r>
            <a:endParaRPr dirty="0"/>
          </a:p>
        </p:txBody>
      </p:sp>
      <p:sp>
        <p:nvSpPr>
          <p:cNvPr id="219" name="Shape 219"/>
          <p:cNvSpPr/>
          <p:nvPr/>
        </p:nvSpPr>
        <p:spPr>
          <a:xfrm rot="304417">
            <a:off x="12043656" y="4265417"/>
            <a:ext cx="4332095" cy="1355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22" extrusionOk="0">
                <a:moveTo>
                  <a:pt x="0" y="19622"/>
                </a:moveTo>
                <a:cubicBezTo>
                  <a:pt x="1010" y="19386"/>
                  <a:pt x="1996" y="18617"/>
                  <a:pt x="2911" y="17353"/>
                </a:cubicBezTo>
                <a:cubicBezTo>
                  <a:pt x="4347" y="15367"/>
                  <a:pt x="5547" y="12251"/>
                  <a:pt x="6856" y="9638"/>
                </a:cubicBezTo>
                <a:cubicBezTo>
                  <a:pt x="11161" y="1049"/>
                  <a:pt x="16499" y="-1978"/>
                  <a:pt x="21600" y="1278"/>
                </a:cubicBezTo>
              </a:path>
            </a:pathLst>
          </a:custGeom>
          <a:ln w="63500" cap="rnd">
            <a:solidFill>
              <a:srgbClr val="FB5C3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  <p:sp>
        <p:nvSpPr>
          <p:cNvPr id="220" name="Shape 220"/>
          <p:cNvSpPr/>
          <p:nvPr/>
        </p:nvSpPr>
        <p:spPr>
          <a:xfrm rot="304417">
            <a:off x="15170224" y="9298841"/>
            <a:ext cx="2309534" cy="1901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78" extrusionOk="0">
                <a:moveTo>
                  <a:pt x="0" y="21034"/>
                </a:moveTo>
                <a:cubicBezTo>
                  <a:pt x="3143" y="21362"/>
                  <a:pt x="6223" y="19853"/>
                  <a:pt x="8252" y="16990"/>
                </a:cubicBezTo>
                <a:cubicBezTo>
                  <a:pt x="11070" y="13014"/>
                  <a:pt x="11287" y="7190"/>
                  <a:pt x="14282" y="3382"/>
                </a:cubicBezTo>
                <a:cubicBezTo>
                  <a:pt x="16159" y="995"/>
                  <a:pt x="18857" y="-238"/>
                  <a:pt x="21600" y="38"/>
                </a:cubicBezTo>
              </a:path>
            </a:pathLst>
          </a:custGeom>
          <a:ln w="63500" cap="rnd">
            <a:solidFill>
              <a:srgbClr val="FB5C3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  <p:sp>
        <p:nvSpPr>
          <p:cNvPr id="221" name="Shape 221"/>
          <p:cNvSpPr/>
          <p:nvPr/>
        </p:nvSpPr>
        <p:spPr>
          <a:xfrm rot="304417">
            <a:off x="6928608" y="8931378"/>
            <a:ext cx="1857887" cy="2094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8" extrusionOk="0">
                <a:moveTo>
                  <a:pt x="21600" y="18961"/>
                </a:moveTo>
                <a:cubicBezTo>
                  <a:pt x="18216" y="21600"/>
                  <a:pt x="12968" y="21386"/>
                  <a:pt x="9893" y="18484"/>
                </a:cubicBezTo>
                <a:cubicBezTo>
                  <a:pt x="5545" y="14379"/>
                  <a:pt x="8449" y="7812"/>
                  <a:pt x="5063" y="3233"/>
                </a:cubicBezTo>
                <a:cubicBezTo>
                  <a:pt x="3900" y="1658"/>
                  <a:pt x="2096" y="507"/>
                  <a:pt x="0" y="0"/>
                </a:cubicBezTo>
              </a:path>
            </a:pathLst>
          </a:custGeom>
          <a:ln w="63500" cap="rnd">
            <a:solidFill>
              <a:srgbClr val="FB5C3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-199321" y="876202"/>
            <a:ext cx="24650976" cy="26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sz="7800" dirty="0"/>
              <a:t>КОЛКОТО ПО-АКТИВЕН Е</a:t>
            </a:r>
            <a:r>
              <a:rPr sz="7800" dirty="0"/>
              <a:t> МЕТАБОЛИЗМ</a:t>
            </a:r>
            <a:r>
              <a:rPr lang="bg-BG" sz="7800" dirty="0"/>
              <a:t>ЪТ</a:t>
            </a:r>
            <a:r>
              <a:rPr sz="7800" dirty="0"/>
              <a:t>, </a:t>
            </a:r>
          </a:p>
          <a:p>
            <a:pPr>
              <a:defRPr sz="8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7800" dirty="0"/>
              <a:t>Т</a:t>
            </a:r>
            <a:r>
              <a:rPr lang="bg-BG" sz="7800" dirty="0"/>
              <a:t>ОЛКОВА ПО-БЪРЗО СЕ ИЗГАРЯТ МАЗНИНИТЕ</a:t>
            </a:r>
            <a:endParaRPr sz="7800" dirty="0"/>
          </a:p>
        </p:txBody>
      </p:sp>
      <p:sp>
        <p:nvSpPr>
          <p:cNvPr id="227" name="Shape 227"/>
          <p:cNvSpPr/>
          <p:nvPr/>
        </p:nvSpPr>
        <p:spPr>
          <a:xfrm>
            <a:off x="1724884" y="6426968"/>
            <a:ext cx="2539154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>
            <a:lvl1pPr algn="l">
              <a:defRPr sz="40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изгаря се</a:t>
            </a:r>
            <a:endParaRPr dirty="0"/>
          </a:p>
        </p:txBody>
      </p:sp>
      <p:sp>
        <p:nvSpPr>
          <p:cNvPr id="228" name="Shape 228"/>
          <p:cNvSpPr/>
          <p:nvPr/>
        </p:nvSpPr>
        <p:spPr>
          <a:xfrm>
            <a:off x="1463041" y="4025441"/>
            <a:ext cx="15322138" cy="138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algn="l">
              <a:lnSpc>
                <a:spcPct val="110000"/>
              </a:lnSpc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Е</a:t>
            </a:r>
            <a:r>
              <a:rPr dirty="0" err="1"/>
              <a:t>дна</a:t>
            </a:r>
            <a:r>
              <a:rPr dirty="0"/>
              <a:t> и</a:t>
            </a:r>
            <a:r>
              <a:rPr lang="bg-BG" dirty="0"/>
              <a:t> съща по</a:t>
            </a:r>
            <a:r>
              <a:rPr dirty="0"/>
              <a:t> </a:t>
            </a:r>
            <a:r>
              <a:rPr dirty="0" err="1"/>
              <a:t>калорийност</a:t>
            </a:r>
            <a:r>
              <a:rPr lang="bg-BG" dirty="0"/>
              <a:t> храна</a:t>
            </a:r>
            <a:r>
              <a:rPr dirty="0"/>
              <a:t> в </a:t>
            </a:r>
            <a:r>
              <a:rPr dirty="0" err="1"/>
              <a:t>зависимост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скорост</a:t>
            </a:r>
            <a:r>
              <a:rPr lang="bg-BG" dirty="0"/>
              <a:t>та на</a:t>
            </a:r>
            <a:r>
              <a:rPr dirty="0"/>
              <a:t> </a:t>
            </a:r>
            <a:r>
              <a:rPr dirty="0" err="1"/>
              <a:t>метаболизма</a:t>
            </a:r>
            <a:r>
              <a:rPr lang="bg-BG" dirty="0"/>
              <a:t> се</a:t>
            </a:r>
            <a:r>
              <a:rPr dirty="0"/>
              <a:t> </a:t>
            </a:r>
            <a:r>
              <a:rPr dirty="0" err="1"/>
              <a:t>усв</a:t>
            </a:r>
            <a:r>
              <a:rPr lang="bg-BG" dirty="0" err="1"/>
              <a:t>оява</a:t>
            </a:r>
            <a:r>
              <a:rPr lang="bg-BG" dirty="0"/>
              <a:t> по различен начин</a:t>
            </a:r>
            <a:r>
              <a:rPr dirty="0"/>
              <a:t>.</a:t>
            </a:r>
          </a:p>
        </p:txBody>
      </p:sp>
      <p:grpSp>
        <p:nvGrpSpPr>
          <p:cNvPr id="238" name="Group 238"/>
          <p:cNvGrpSpPr/>
          <p:nvPr/>
        </p:nvGrpSpPr>
        <p:grpSpPr>
          <a:xfrm>
            <a:off x="7440698" y="6697250"/>
            <a:ext cx="14404685" cy="3561859"/>
            <a:chOff x="0" y="0"/>
            <a:chExt cx="14404684" cy="3561857"/>
          </a:xfrm>
        </p:grpSpPr>
        <p:grpSp>
          <p:nvGrpSpPr>
            <p:cNvPr id="231" name="Group 231"/>
            <p:cNvGrpSpPr/>
            <p:nvPr/>
          </p:nvGrpSpPr>
          <p:grpSpPr>
            <a:xfrm>
              <a:off x="0" y="0"/>
              <a:ext cx="3309938" cy="3386932"/>
              <a:chOff x="0" y="0"/>
              <a:chExt cx="3309937" cy="3386931"/>
            </a:xfrm>
          </p:grpSpPr>
          <p:pic>
            <p:nvPicPr>
              <p:cNvPr id="229" name="image10.png"/>
              <p:cNvPicPr>
                <a:picLocks noChangeAspect="1"/>
              </p:cNvPicPr>
              <p:nvPr/>
            </p:nvPicPr>
            <p:blipFill>
              <a:blip r:embed="rId4" cstate="print"/>
              <a:srcRect l="17612" t="24631" r="64671" b="56590"/>
              <a:stretch>
                <a:fillRect/>
              </a:stretch>
            </p:blipFill>
            <p:spPr>
              <a:xfrm>
                <a:off x="0" y="0"/>
                <a:ext cx="3309938" cy="33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0" name="image11.png"/>
              <p:cNvPicPr>
                <a:picLocks noChangeAspect="1"/>
              </p:cNvPicPr>
              <p:nvPr/>
            </p:nvPicPr>
            <p:blipFill>
              <a:blip r:embed="rId5" cstate="print"/>
              <a:srcRect l="4589" t="34429" r="66934" b="37089"/>
              <a:stretch>
                <a:fillRect/>
              </a:stretch>
            </p:blipFill>
            <p:spPr>
              <a:xfrm>
                <a:off x="695117" y="776088"/>
                <a:ext cx="1834754" cy="183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8" y="0"/>
                    </a:moveTo>
                    <a:cubicBezTo>
                      <a:pt x="4834" y="0"/>
                      <a:pt x="0" y="4834"/>
                      <a:pt x="0" y="10798"/>
                    </a:cubicBezTo>
                    <a:cubicBezTo>
                      <a:pt x="0" y="16762"/>
                      <a:pt x="4834" y="21600"/>
                      <a:pt x="10798" y="21600"/>
                    </a:cubicBezTo>
                    <a:cubicBezTo>
                      <a:pt x="16762" y="21600"/>
                      <a:pt x="21600" y="16762"/>
                      <a:pt x="21600" y="10798"/>
                    </a:cubicBezTo>
                    <a:cubicBezTo>
                      <a:pt x="21600" y="4834"/>
                      <a:pt x="16762" y="0"/>
                      <a:pt x="10798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4" name="Group 234"/>
            <p:cNvGrpSpPr/>
            <p:nvPr/>
          </p:nvGrpSpPr>
          <p:grpSpPr>
            <a:xfrm>
              <a:off x="11209443" y="170163"/>
              <a:ext cx="3195242" cy="3391695"/>
              <a:chOff x="0" y="0"/>
              <a:chExt cx="3195240" cy="3391693"/>
            </a:xfrm>
          </p:grpSpPr>
          <p:pic>
            <p:nvPicPr>
              <p:cNvPr id="232" name="image12.png"/>
              <p:cNvPicPr>
                <a:picLocks noChangeAspect="1"/>
              </p:cNvPicPr>
              <p:nvPr/>
            </p:nvPicPr>
            <p:blipFill>
              <a:blip r:embed="rId6" cstate="print"/>
              <a:srcRect l="65153" t="47330" r="16853" b="33567"/>
              <a:stretch>
                <a:fillRect/>
              </a:stretch>
            </p:blipFill>
            <p:spPr>
              <a:xfrm>
                <a:off x="0" y="0"/>
                <a:ext cx="3195241" cy="3391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9" y="0"/>
                    </a:moveTo>
                    <a:cubicBezTo>
                      <a:pt x="4834" y="0"/>
                      <a:pt x="0" y="4835"/>
                      <a:pt x="0" y="10800"/>
                    </a:cubicBezTo>
                    <a:cubicBezTo>
                      <a:pt x="0" y="16765"/>
                      <a:pt x="4834" y="21600"/>
                      <a:pt x="10799" y="21600"/>
                    </a:cubicBezTo>
                    <a:cubicBezTo>
                      <a:pt x="16763" y="21600"/>
                      <a:pt x="21600" y="16765"/>
                      <a:pt x="21600" y="10800"/>
                    </a:cubicBezTo>
                    <a:cubicBezTo>
                      <a:pt x="21600" y="4835"/>
                      <a:pt x="16763" y="0"/>
                      <a:pt x="10799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3" name="image11.png"/>
              <p:cNvPicPr>
                <a:picLocks noChangeAspect="1"/>
              </p:cNvPicPr>
              <p:nvPr/>
            </p:nvPicPr>
            <p:blipFill>
              <a:blip r:embed="rId5" cstate="print"/>
              <a:srcRect l="4589" t="34429" r="66934" b="37089"/>
              <a:stretch>
                <a:fillRect/>
              </a:stretch>
            </p:blipFill>
            <p:spPr>
              <a:xfrm>
                <a:off x="660037" y="758974"/>
                <a:ext cx="1834754" cy="183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8" y="0"/>
                    </a:moveTo>
                    <a:cubicBezTo>
                      <a:pt x="4834" y="0"/>
                      <a:pt x="0" y="4834"/>
                      <a:pt x="0" y="10798"/>
                    </a:cubicBezTo>
                    <a:cubicBezTo>
                      <a:pt x="0" y="16762"/>
                      <a:pt x="4834" y="21600"/>
                      <a:pt x="10798" y="21600"/>
                    </a:cubicBezTo>
                    <a:cubicBezTo>
                      <a:pt x="16762" y="21600"/>
                      <a:pt x="21600" y="16762"/>
                      <a:pt x="21600" y="10798"/>
                    </a:cubicBezTo>
                    <a:cubicBezTo>
                      <a:pt x="21600" y="4834"/>
                      <a:pt x="16762" y="0"/>
                      <a:pt x="10798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7" name="Group 237"/>
            <p:cNvGrpSpPr/>
            <p:nvPr/>
          </p:nvGrpSpPr>
          <p:grpSpPr>
            <a:xfrm>
              <a:off x="5604721" y="217988"/>
              <a:ext cx="3309939" cy="3168651"/>
              <a:chOff x="0" y="0"/>
              <a:chExt cx="3309937" cy="3168650"/>
            </a:xfrm>
          </p:grpSpPr>
          <p:pic>
            <p:nvPicPr>
              <p:cNvPr id="235" name="image13.png"/>
              <p:cNvPicPr>
                <a:picLocks noChangeAspect="1"/>
              </p:cNvPicPr>
              <p:nvPr/>
            </p:nvPicPr>
            <p:blipFill>
              <a:blip r:embed="rId7" cstate="print"/>
              <a:srcRect l="64288" t="25497" r="17157" b="56740"/>
              <a:stretch>
                <a:fillRect/>
              </a:stretch>
            </p:blipFill>
            <p:spPr>
              <a:xfrm>
                <a:off x="0" y="0"/>
                <a:ext cx="3309938" cy="3168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6" y="0"/>
                      <a:pt x="0" y="4835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4" y="21600"/>
                      <a:pt x="21600" y="16765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6" name="image11.png"/>
              <p:cNvPicPr>
                <a:picLocks noChangeAspect="1"/>
              </p:cNvPicPr>
              <p:nvPr/>
            </p:nvPicPr>
            <p:blipFill>
              <a:blip r:embed="rId5" cstate="print"/>
              <a:srcRect l="4589" t="34429" r="66934" b="37089"/>
              <a:stretch>
                <a:fillRect/>
              </a:stretch>
            </p:blipFill>
            <p:spPr>
              <a:xfrm>
                <a:off x="837375" y="629104"/>
                <a:ext cx="1834754" cy="183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8" y="0"/>
                    </a:moveTo>
                    <a:cubicBezTo>
                      <a:pt x="4834" y="0"/>
                      <a:pt x="0" y="4834"/>
                      <a:pt x="0" y="10798"/>
                    </a:cubicBezTo>
                    <a:cubicBezTo>
                      <a:pt x="0" y="16762"/>
                      <a:pt x="4834" y="21600"/>
                      <a:pt x="10798" y="21600"/>
                    </a:cubicBezTo>
                    <a:cubicBezTo>
                      <a:pt x="16762" y="21600"/>
                      <a:pt x="21600" y="16762"/>
                      <a:pt x="21600" y="10798"/>
                    </a:cubicBezTo>
                    <a:cubicBezTo>
                      <a:pt x="21600" y="4834"/>
                      <a:pt x="16762" y="0"/>
                      <a:pt x="10798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39" name="image10.png"/>
          <p:cNvPicPr>
            <a:picLocks noChangeAspect="1"/>
          </p:cNvPicPr>
          <p:nvPr/>
        </p:nvPicPr>
        <p:blipFill>
          <a:blip r:embed="rId4" cstate="print"/>
          <a:srcRect l="41141" t="47328" r="41143" b="33893"/>
          <a:stretch>
            <a:fillRect/>
          </a:stretch>
        </p:blipFill>
        <p:spPr>
          <a:xfrm>
            <a:off x="1642729" y="7585651"/>
            <a:ext cx="2865836" cy="2932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7" y="0"/>
                  <a:pt x="0" y="4835"/>
                  <a:pt x="0" y="10800"/>
                </a:cubicBezTo>
                <a:cubicBezTo>
                  <a:pt x="0" y="16765"/>
                  <a:pt x="4837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1071156" y="10978691"/>
            <a:ext cx="2531139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>
            <a:lvl1pPr algn="l">
              <a:defRPr sz="4000" b="1">
                <a:solidFill>
                  <a:srgbClr val="F06C3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о</a:t>
            </a:r>
            <a:r>
              <a:rPr dirty="0"/>
              <a:t>т</a:t>
            </a:r>
            <a:r>
              <a:rPr lang="bg-BG" dirty="0"/>
              <a:t>лага се</a:t>
            </a:r>
            <a:endParaRPr dirty="0"/>
          </a:p>
        </p:txBody>
      </p:sp>
      <p:sp>
        <p:nvSpPr>
          <p:cNvPr id="241" name="Shape 241"/>
          <p:cNvSpPr/>
          <p:nvPr/>
        </p:nvSpPr>
        <p:spPr>
          <a:xfrm>
            <a:off x="7175037" y="10407191"/>
            <a:ext cx="4053992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>
              <a:defRPr sz="4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В</a:t>
            </a:r>
            <a:r>
              <a:rPr lang="bg-BG" dirty="0"/>
              <a:t>и</a:t>
            </a:r>
            <a:r>
              <a:rPr dirty="0" err="1"/>
              <a:t>сока</a:t>
            </a:r>
            <a:r>
              <a:rPr dirty="0"/>
              <a:t> </a:t>
            </a:r>
            <a:r>
              <a:rPr dirty="0" err="1"/>
              <a:t>скорост</a:t>
            </a:r>
            <a:endParaRPr dirty="0"/>
          </a:p>
          <a:p>
            <a:pPr>
              <a:defRPr sz="4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на </a:t>
            </a:r>
            <a:r>
              <a:rPr dirty="0" err="1"/>
              <a:t>метаболизма</a:t>
            </a:r>
            <a:endParaRPr dirty="0"/>
          </a:p>
        </p:txBody>
      </p:sp>
      <p:sp>
        <p:nvSpPr>
          <p:cNvPr id="242" name="Shape 242"/>
          <p:cNvSpPr/>
          <p:nvPr/>
        </p:nvSpPr>
        <p:spPr>
          <a:xfrm>
            <a:off x="12940187" y="10407191"/>
            <a:ext cx="4053992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>
              <a:defRPr sz="4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Средн</a:t>
            </a:r>
            <a:r>
              <a:rPr lang="bg-BG" dirty="0"/>
              <a:t>а</a:t>
            </a:r>
            <a:r>
              <a:rPr dirty="0"/>
              <a:t> </a:t>
            </a:r>
            <a:r>
              <a:rPr dirty="0" err="1"/>
              <a:t>скорост</a:t>
            </a:r>
            <a:endParaRPr dirty="0"/>
          </a:p>
          <a:p>
            <a:pPr>
              <a:defRPr sz="4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на </a:t>
            </a:r>
            <a:r>
              <a:rPr dirty="0" err="1"/>
              <a:t>метаболизма</a:t>
            </a:r>
            <a:endParaRPr dirty="0"/>
          </a:p>
        </p:txBody>
      </p:sp>
      <p:sp>
        <p:nvSpPr>
          <p:cNvPr id="243" name="Shape 243"/>
          <p:cNvSpPr/>
          <p:nvPr/>
        </p:nvSpPr>
        <p:spPr>
          <a:xfrm>
            <a:off x="18632184" y="10407191"/>
            <a:ext cx="3377525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>
              <a:defRPr sz="4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За</a:t>
            </a:r>
            <a:r>
              <a:rPr lang="bg-BG" dirty="0"/>
              <a:t>бавен</a:t>
            </a:r>
            <a:r>
              <a:rPr dirty="0"/>
              <a:t> </a:t>
            </a:r>
          </a:p>
          <a:p>
            <a:pPr>
              <a:defRPr sz="4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метаболиз</a:t>
            </a:r>
            <a:r>
              <a:rPr lang="bg-BG" dirty="0"/>
              <a:t>ъ</a:t>
            </a:r>
            <a:r>
              <a:rPr dirty="0"/>
              <a:t>м</a:t>
            </a:r>
          </a:p>
        </p:txBody>
      </p:sp>
      <p:sp>
        <p:nvSpPr>
          <p:cNvPr id="244" name="Shape 244"/>
          <p:cNvSpPr/>
          <p:nvPr/>
        </p:nvSpPr>
        <p:spPr>
          <a:xfrm rot="304417">
            <a:off x="663318" y="6819488"/>
            <a:ext cx="850608" cy="2283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3" h="21600" extrusionOk="0">
                <a:moveTo>
                  <a:pt x="17685" y="0"/>
                </a:moveTo>
                <a:cubicBezTo>
                  <a:pt x="13248" y="587"/>
                  <a:pt x="9299" y="1694"/>
                  <a:pt x="6300" y="3193"/>
                </a:cubicBezTo>
                <a:cubicBezTo>
                  <a:pt x="-2527" y="7606"/>
                  <a:pt x="-1960" y="14106"/>
                  <a:pt x="7262" y="18414"/>
                </a:cubicBezTo>
                <a:cubicBezTo>
                  <a:pt x="10451" y="19903"/>
                  <a:pt x="14530" y="21004"/>
                  <a:pt x="19073" y="21600"/>
                </a:cubicBezTo>
              </a:path>
            </a:pathLst>
          </a:custGeom>
          <a:ln w="63500" cap="rnd">
            <a:solidFill>
              <a:srgbClr val="53585F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  <p:sp>
        <p:nvSpPr>
          <p:cNvPr id="245" name="Shape 245"/>
          <p:cNvSpPr/>
          <p:nvPr/>
        </p:nvSpPr>
        <p:spPr>
          <a:xfrm rot="11104417">
            <a:off x="4698162" y="9082150"/>
            <a:ext cx="1219177" cy="2302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39" h="21434" extrusionOk="0">
                <a:moveTo>
                  <a:pt x="9079" y="0"/>
                </a:moveTo>
                <a:cubicBezTo>
                  <a:pt x="4868" y="1849"/>
                  <a:pt x="1893" y="4461"/>
                  <a:pt x="647" y="7404"/>
                </a:cubicBezTo>
                <a:cubicBezTo>
                  <a:pt x="-1661" y="12856"/>
                  <a:pt x="2285" y="18647"/>
                  <a:pt x="11162" y="20759"/>
                </a:cubicBezTo>
                <a:cubicBezTo>
                  <a:pt x="13935" y="21418"/>
                  <a:pt x="16986" y="21600"/>
                  <a:pt x="19939" y="21281"/>
                </a:cubicBezTo>
              </a:path>
            </a:pathLst>
          </a:custGeom>
          <a:ln w="63500" cap="rnd">
            <a:solidFill>
              <a:srgbClr val="FD8D4A"/>
            </a:solidFill>
            <a:custDash>
              <a:ds d="100000" sp="200000"/>
            </a:custDash>
            <a:headEnd type="oval"/>
          </a:ln>
        </p:spPr>
        <p:txBody>
          <a:bodyPr lIns="71436" tIns="71436" rIns="71436" bIns="71436" anchor="ctr"/>
          <a:lstStyle/>
          <a:p>
            <a:pPr>
              <a:defRPr sz="3200"/>
            </a:pPr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69"/>
            <a:ext cx="24384000" cy="1370886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1424941" y="993475"/>
            <a:ext cx="18056222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sz="8000" b="1" cap="all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bg-BG" dirty="0"/>
              <a:t>КАКВО</a:t>
            </a:r>
            <a:r>
              <a:rPr dirty="0"/>
              <a:t> </a:t>
            </a:r>
            <a:r>
              <a:rPr dirty="0" err="1"/>
              <a:t>влияе</a:t>
            </a:r>
            <a:r>
              <a:rPr lang="bg-BG"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метаболизм</a:t>
            </a:r>
            <a:r>
              <a:rPr lang="bg-BG" dirty="0"/>
              <a:t>А</a:t>
            </a:r>
            <a:r>
              <a:rPr dirty="0"/>
              <a:t> </a:t>
            </a:r>
          </a:p>
        </p:txBody>
      </p:sp>
      <p:sp>
        <p:nvSpPr>
          <p:cNvPr id="251" name="Shape 251"/>
          <p:cNvSpPr/>
          <p:nvPr/>
        </p:nvSpPr>
        <p:spPr>
          <a:xfrm>
            <a:off x="14672628" y="9689069"/>
            <a:ext cx="7991465" cy="2483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физическа</a:t>
            </a:r>
            <a:r>
              <a:rPr dirty="0"/>
              <a:t> </a:t>
            </a:r>
            <a:r>
              <a:rPr dirty="0" err="1"/>
              <a:t>активност</a:t>
            </a:r>
            <a:r>
              <a:rPr b="0" dirty="0"/>
              <a:t> </a:t>
            </a:r>
          </a:p>
          <a:p>
            <a:pPr algn="l"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dirty="0" err="1"/>
              <a:t>общ</a:t>
            </a:r>
            <a:r>
              <a:rPr lang="bg-BG" dirty="0" err="1"/>
              <a:t>ият</a:t>
            </a:r>
            <a:r>
              <a:rPr lang="bg-BG" dirty="0"/>
              <a:t> брой</a:t>
            </a:r>
            <a:r>
              <a:rPr dirty="0"/>
              <a:t> </a:t>
            </a:r>
            <a:r>
              <a:rPr dirty="0" err="1"/>
              <a:t>калори</a:t>
            </a:r>
            <a:r>
              <a:rPr lang="bg-BG" dirty="0"/>
              <a:t>и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и</a:t>
            </a:r>
            <a:r>
              <a:rPr dirty="0" err="1"/>
              <a:t>то</a:t>
            </a:r>
            <a:r>
              <a:rPr lang="bg-BG" dirty="0"/>
              <a:t> ежедневно изразходвате за всякакви дейности</a:t>
            </a:r>
            <a:r>
              <a:rPr dirty="0"/>
              <a:t>)</a:t>
            </a:r>
          </a:p>
        </p:txBody>
      </p:sp>
      <p:pic>
        <p:nvPicPr>
          <p:cNvPr id="252" name="image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195" y="4644504"/>
            <a:ext cx="1782410" cy="1785393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3725228" y="4381455"/>
            <a:ext cx="8093644" cy="306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>
            <a:spAutoFit/>
          </a:bodyPr>
          <a:lstStyle/>
          <a:p>
            <a:pPr algn="l"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композитн</a:t>
            </a:r>
            <a:r>
              <a:rPr lang="bg-BG" dirty="0" err="1"/>
              <a:t>ият</a:t>
            </a:r>
            <a:r>
              <a:rPr dirty="0"/>
              <a:t> с</a:t>
            </a:r>
            <a:r>
              <a:rPr lang="bg-BG" dirty="0"/>
              <a:t>ъ</a:t>
            </a:r>
            <a:r>
              <a:rPr dirty="0" err="1"/>
              <a:t>став</a:t>
            </a:r>
            <a:r>
              <a:rPr lang="bg-BG" dirty="0"/>
              <a:t> на</a:t>
            </a:r>
            <a:r>
              <a:rPr dirty="0"/>
              <a:t> т</a:t>
            </a:r>
            <a:r>
              <a:rPr lang="bg-BG" dirty="0"/>
              <a:t>я</a:t>
            </a:r>
            <a:r>
              <a:rPr dirty="0"/>
              <a:t>л</a:t>
            </a:r>
            <a:r>
              <a:rPr lang="bg-BG" dirty="0" err="1"/>
              <a:t>ото</a:t>
            </a:r>
            <a:r>
              <a:rPr dirty="0"/>
              <a:t> </a:t>
            </a:r>
          </a:p>
          <a:p>
            <a:pPr algn="l"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lang="bg-BG" dirty="0"/>
              <a:t>какво е повече</a:t>
            </a:r>
            <a:r>
              <a:rPr dirty="0"/>
              <a:t> в </a:t>
            </a:r>
            <a:r>
              <a:rPr dirty="0" err="1"/>
              <a:t>организм</a:t>
            </a:r>
            <a:r>
              <a:rPr lang="bg-BG" dirty="0"/>
              <a:t>а</a:t>
            </a:r>
            <a:r>
              <a:rPr dirty="0"/>
              <a:t> –</a:t>
            </a:r>
            <a:r>
              <a:rPr lang="bg-BG" dirty="0"/>
              <a:t> мазнини или мускулна маса</a:t>
            </a:r>
            <a:r>
              <a:rPr dirty="0"/>
              <a:t>.</a:t>
            </a:r>
            <a:r>
              <a:rPr lang="bg-BG" dirty="0"/>
              <a:t> Колкото повече са мускулите, толкова по-висок е метаболизмът</a:t>
            </a:r>
            <a:r>
              <a:rPr dirty="0"/>
              <a:t>)</a:t>
            </a:r>
          </a:p>
        </p:txBody>
      </p:sp>
      <p:sp>
        <p:nvSpPr>
          <p:cNvPr id="254" name="Shape 254"/>
          <p:cNvSpPr/>
          <p:nvPr/>
        </p:nvSpPr>
        <p:spPr>
          <a:xfrm>
            <a:off x="3725228" y="8330169"/>
            <a:ext cx="6512709" cy="306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пол</a:t>
            </a:r>
            <a:r>
              <a:rPr dirty="0"/>
              <a:t> </a:t>
            </a:r>
          </a:p>
          <a:p>
            <a:pPr algn="l"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(м</a:t>
            </a:r>
            <a:r>
              <a:rPr lang="bg-BG" dirty="0"/>
              <a:t>ъ</a:t>
            </a:r>
            <a:r>
              <a:rPr dirty="0"/>
              <a:t>ж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жен</a:t>
            </a:r>
            <a:r>
              <a:rPr lang="bg-BG" dirty="0"/>
              <a:t>а</a:t>
            </a:r>
            <a:r>
              <a:rPr dirty="0"/>
              <a:t>: </a:t>
            </a:r>
            <a:r>
              <a:rPr lang="bg-BG" dirty="0"/>
              <a:t>при мъжете </a:t>
            </a:r>
            <a:r>
              <a:rPr dirty="0" err="1"/>
              <a:t>метаболизм</a:t>
            </a:r>
            <a:r>
              <a:rPr lang="bg-BG" dirty="0" err="1"/>
              <a:t>ът</a:t>
            </a:r>
            <a:r>
              <a:rPr lang="bg-BG" dirty="0"/>
              <a:t> е по-висок с</a:t>
            </a:r>
            <a:r>
              <a:rPr dirty="0"/>
              <a:t> 5-10%, </a:t>
            </a:r>
            <a:r>
              <a:rPr lang="bg-BG" dirty="0"/>
              <a:t>отколкото при жените</a:t>
            </a:r>
            <a:r>
              <a:rPr dirty="0"/>
              <a:t>)</a:t>
            </a:r>
          </a:p>
        </p:txBody>
      </p:sp>
      <p:pic>
        <p:nvPicPr>
          <p:cNvPr id="255" name="image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93582" y="8541094"/>
            <a:ext cx="1889636" cy="1889636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14677690" y="3940831"/>
            <a:ext cx="7689937" cy="189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в</a:t>
            </a:r>
            <a:r>
              <a:rPr lang="bg-BG" dirty="0"/>
              <a:t>ъ</a:t>
            </a:r>
            <a:r>
              <a:rPr dirty="0" err="1"/>
              <a:t>зраст</a:t>
            </a:r>
            <a:r>
              <a:rPr b="0" dirty="0"/>
              <a:t> </a:t>
            </a:r>
          </a:p>
          <a:p>
            <a:pPr algn="l"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(с в</a:t>
            </a:r>
            <a:r>
              <a:rPr lang="bg-BG" dirty="0"/>
              <a:t>ъ</a:t>
            </a:r>
            <a:r>
              <a:rPr dirty="0" err="1"/>
              <a:t>зраст</a:t>
            </a:r>
            <a:r>
              <a:rPr lang="bg-BG" dirty="0"/>
              <a:t>та</a:t>
            </a:r>
            <a:r>
              <a:rPr dirty="0"/>
              <a:t> </a:t>
            </a:r>
            <a:r>
              <a:rPr dirty="0" err="1"/>
              <a:t>метаболизм</a:t>
            </a:r>
            <a:r>
              <a:rPr lang="bg-BG" dirty="0" err="1"/>
              <a:t>ът</a:t>
            </a:r>
            <a:r>
              <a:rPr lang="bg-BG" dirty="0"/>
              <a:t> се забавя</a:t>
            </a:r>
            <a:r>
              <a:rPr dirty="0"/>
              <a:t>)</a:t>
            </a:r>
          </a:p>
        </p:txBody>
      </p:sp>
      <p:sp>
        <p:nvSpPr>
          <p:cNvPr id="257" name="Shape 257"/>
          <p:cNvSpPr/>
          <p:nvPr/>
        </p:nvSpPr>
        <p:spPr>
          <a:xfrm>
            <a:off x="14692968" y="6980049"/>
            <a:ext cx="7529502" cy="2483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/>
          <a:p>
            <a:pPr algn="l">
              <a:defRPr sz="38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bg-BG" dirty="0"/>
              <a:t>хранителна</a:t>
            </a:r>
            <a:r>
              <a:rPr dirty="0"/>
              <a:t> </a:t>
            </a:r>
            <a:r>
              <a:rPr dirty="0" err="1"/>
              <a:t>термогенез</a:t>
            </a:r>
            <a:r>
              <a:rPr lang="bg-BG" dirty="0"/>
              <a:t>а</a:t>
            </a:r>
            <a:r>
              <a:rPr dirty="0"/>
              <a:t> </a:t>
            </a:r>
          </a:p>
          <a:p>
            <a:pPr algn="l">
              <a:defRPr sz="38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lang="bg-BG" dirty="0"/>
              <a:t>е</a:t>
            </a:r>
            <a:r>
              <a:rPr dirty="0" err="1"/>
              <a:t>нергия</a:t>
            </a:r>
            <a:r>
              <a:rPr lang="bg-BG" dirty="0"/>
              <a:t>та</a:t>
            </a:r>
            <a:r>
              <a:rPr dirty="0"/>
              <a:t>, </a:t>
            </a:r>
            <a:r>
              <a:rPr dirty="0" err="1"/>
              <a:t>ко</a:t>
            </a:r>
            <a:r>
              <a:rPr lang="bg-BG" dirty="0"/>
              <a:t>я</a:t>
            </a:r>
            <a:r>
              <a:rPr dirty="0" err="1"/>
              <a:t>то</a:t>
            </a:r>
            <a:r>
              <a:rPr lang="bg-BG" dirty="0"/>
              <a:t> губи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lang="bg-BG" dirty="0" err="1"/>
              <a:t>ът</a:t>
            </a:r>
            <a:r>
              <a:rPr lang="bg-BG" dirty="0"/>
              <a:t> за преработване на храната</a:t>
            </a:r>
            <a:r>
              <a:rPr dirty="0"/>
              <a:t>)</a:t>
            </a:r>
          </a:p>
        </p:txBody>
      </p:sp>
      <p:pic>
        <p:nvPicPr>
          <p:cNvPr id="258" name="image1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65129" y="3753549"/>
            <a:ext cx="1589166" cy="213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1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13922" y="7064054"/>
            <a:ext cx="1691579" cy="1597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1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481804" y="9966049"/>
            <a:ext cx="1755814" cy="1757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4304</Words>
  <Application>Microsoft Office PowerPoint</Application>
  <PresentationFormat>Custom</PresentationFormat>
  <Paragraphs>370</Paragraphs>
  <Slides>32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Helvetica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Васина Алла</dc:creator>
  <cp:lastModifiedBy>Стоянова Галя</cp:lastModifiedBy>
  <cp:revision>106</cp:revision>
  <dcterms:modified xsi:type="dcterms:W3CDTF">2020-08-14T08:35:01Z</dcterms:modified>
</cp:coreProperties>
</file>