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59" r:id="rId4"/>
    <p:sldId id="262" r:id="rId5"/>
    <p:sldId id="263" r:id="rId6"/>
    <p:sldId id="270" r:id="rId7"/>
    <p:sldId id="266" r:id="rId8"/>
    <p:sldId id="267" r:id="rId9"/>
    <p:sldId id="268" r:id="rId10"/>
    <p:sldId id="256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FA9F4-6F47-3941-9747-ED7DDEFE17F6}">
          <p14:sldIdLst>
            <p14:sldId id="257"/>
            <p14:sldId id="261"/>
            <p14:sldId id="259"/>
            <p14:sldId id="262"/>
            <p14:sldId id="263"/>
            <p14:sldId id="270"/>
            <p14:sldId id="266"/>
            <p14:sldId id="267"/>
            <p14:sldId id="268"/>
            <p14:sldId id="256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тДиректор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CEF"/>
    <a:srgbClr val="4EC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44" autoAdjust="0"/>
  </p:normalViewPr>
  <p:slideViewPr>
    <p:cSldViewPr snapToGrid="0" snapToObjects="1">
      <p:cViewPr varScale="1">
        <p:scale>
          <a:sx n="35" d="100"/>
          <a:sy n="35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0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424F-1C1F-B643-8AFF-09B85CC502A5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28FD-FE8F-1141-99F0-0F2A1E7F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Презентация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– </a:t>
            </a:r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Това</a:t>
            </a:r>
            <a:r>
              <a:rPr lang="bg-BG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подготвена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реч с предварително определена цел.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Целта на тази презентация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 да убеди публиката в ползата и изгодата на Вашето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предложение («Ca-Mg комплекс"); да убеди публиката в ползата от продукта на компанията и че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той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отговаря на техните нужди - здравословен начин на живот.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Комплекс: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Минерали за здраво сърце и здрави стави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Състав: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калций (малат и цитрат), магнезий (малат и цитрат), силиций (от екстракта на хвощ), бор (от борна киселина), витамин К, витамин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Този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продукт е разработен в съответствие с най-новите изследвания върху ролята и механизма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взаимодействие 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магнезия,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както и тяхната доставка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костната тъкан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усвояемост им.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«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Комплекс»: </a:t>
            </a: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Подобрява обмена на калций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магнезий в организма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Грижи 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 за здравето 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сърцето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съдовете.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Осигурява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стабилен сърдечен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ритъм.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Укрепва </a:t>
            </a:r>
            <a:r>
              <a:rPr lang="bg-BG" dirty="0" smtClean="0"/>
              <a:t>мускулно-костната тъкан.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i="0" baseline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baseline="0" dirty="0" smtClean="0">
                <a:latin typeface="Arial"/>
                <a:cs typeface="Arial"/>
              </a:rPr>
              <a:t>Органичната </a:t>
            </a:r>
            <a:r>
              <a:rPr lang="ru-RU" b="1" i="0" baseline="0" dirty="0" smtClean="0">
                <a:latin typeface="Arial"/>
                <a:cs typeface="Arial"/>
              </a:rPr>
              <a:t>форма на </a:t>
            </a:r>
            <a:r>
              <a:rPr lang="ru-RU" b="1" i="0" baseline="0" dirty="0" smtClean="0">
                <a:latin typeface="Arial"/>
                <a:cs typeface="Arial"/>
              </a:rPr>
              <a:t>минералите  </a:t>
            </a:r>
            <a:r>
              <a:rPr lang="ru-RU" b="1" i="0" baseline="0" dirty="0" smtClean="0">
                <a:latin typeface="Arial"/>
                <a:cs typeface="Arial"/>
              </a:rPr>
              <a:t>спомага за абсорбирането на магнезий и калций на 75-90%, докато </a:t>
            </a:r>
            <a:r>
              <a:rPr lang="ru-RU" b="1" i="0" baseline="0" dirty="0" smtClean="0">
                <a:latin typeface="Arial"/>
                <a:cs typeface="Arial"/>
              </a:rPr>
              <a:t>при неорганична то е само </a:t>
            </a:r>
            <a:r>
              <a:rPr lang="ru-RU" b="1" i="0" baseline="0" dirty="0" smtClean="0">
                <a:latin typeface="Arial"/>
                <a:cs typeface="Arial"/>
              </a:rPr>
              <a:t>на 50%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baseline="0" dirty="0" smtClean="0">
              <a:latin typeface="Arial"/>
              <a:cs typeface="Arial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Силиций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– структурообразуващ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компонент на основни белтъчини на съединителната тъкан - колаген и еластин.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Силиция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участва в образуването на твърда структура 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костите,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хрущяли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процеса на минерализация на костна тъкан. Също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така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силиция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предотвратява проникването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"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лошият"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холестерол в кръвта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 позволява отлагнето му по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стените на кръвоносните съдове.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Ролята на този елемент е много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важна. Тъй като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той заедно със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силиция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витамините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 и D повишава абсорбцията и стимулира обмяната на калций, магнезий и фосфор, предотвратява загубата на магнезий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калций през бъбреците. Участва в превръщането на витамин D 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най-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ктивната му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форма.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Витамин К</a:t>
            </a:r>
            <a:r>
              <a:rPr lang="ru-RU" sz="1200" b="1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Мастноразтворим витамин, който се произвежда в човешкия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организъм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чревни микроорганизми.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Този витамин участва в синтеза на сложни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кръвни белтъци,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протромбин и 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съсирването на кръвта, поддържа </a:t>
            </a:r>
            <a:r>
              <a:rPr lang="ru-RU" sz="1200" b="0" i="0" kern="1200" dirty="0" smtClean="0">
                <a:solidFill>
                  <a:srgbClr val="FF0000"/>
                </a:solidFill>
                <a:effectLst/>
                <a:latin typeface="Arial"/>
                <a:ea typeface="+mn-ea"/>
                <a:cs typeface="Arial"/>
              </a:rPr>
              <a:t>здравото състояние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стените на кръвоносните съдове.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Заедно с магнезий участва в образуването на АТФ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превръщането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захарта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гликоген, като по този начин подобрява обмена на енергия.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тази формула, един от най-важните функции на витамин К2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участие в усвояването на калция и взаимодействието на калций и витамин D. Витамин K2 помага на калций «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правилно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да се впише в костната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тъкан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Витамин D</a:t>
            </a:r>
            <a:r>
              <a:rPr lang="ru-RU" sz="1200" b="1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(холекалциферол).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Най-биоактивната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форма от групата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витамини D. D3 поддържа желаното ниво на калций в кръвта, повишава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всмукването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тънките черва и транспортирането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от кръв към костите, участва в  поддържането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здравината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скелета,костите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зъбите.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летките на чревната лигавица D3 стимулира синтеза на белтък-носител, необходим за калциев транспорт.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Ако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приемът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калций не е достатъчен, D3 транспортира част от калция от костите в кръвта, за да се поддържа баланса му в организма.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Подобрявайки усвояването на калций и магнезий, D3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помага организма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да защити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стените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нервните клетки от увреждане.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Обмена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витамин D3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помага за подобряване на функцията на щитовидната жлеза. Дефицитът на витамин D3 води до дисфункция на щитовидната жлеза, нарушения на костната минерализация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извеждането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калций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от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растящите кости, мускулна слабост.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7CCEF"/>
              </a:buClr>
            </a:pP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«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Ca-</a:t>
            </a:r>
            <a:r>
              <a:rPr lang="en-US" sz="1200" b="1" dirty="0" smtClean="0">
                <a:solidFill>
                  <a:srgbClr val="37CCEF"/>
                </a:solidFill>
                <a:latin typeface="Arial"/>
                <a:cs typeface="Arial"/>
              </a:rPr>
              <a:t>M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g 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комплекс» — полезна и необходима добавка </a:t>
            </a:r>
            <a:r>
              <a:rPr lang="ru-RU" sz="1200" b="1" baseline="0" dirty="0" smtClean="0">
                <a:solidFill>
                  <a:srgbClr val="37CCEF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latin typeface="Arial"/>
                <a:cs typeface="Arial"/>
              </a:rPr>
              <a:t>в храната на:</a:t>
            </a:r>
            <a:endParaRPr lang="ru-RU" sz="1200" b="1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Сърдечно болни и хипертоници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Страдащи от </a:t>
            </a:r>
            <a:r>
              <a:rPr lang="ru-RU" sz="1200" dirty="0" smtClean="0">
                <a:latin typeface="Arial"/>
                <a:cs typeface="Arial"/>
              </a:rPr>
              <a:t>остеопорозата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Жените </a:t>
            </a:r>
            <a:r>
              <a:rPr lang="ru-RU" sz="1200" dirty="0" smtClean="0">
                <a:latin typeface="Arial"/>
                <a:cs typeface="Arial"/>
              </a:rPr>
              <a:t>над </a:t>
            </a:r>
            <a:r>
              <a:rPr lang="ru-RU" sz="1200" dirty="0" smtClean="0">
                <a:latin typeface="Arial"/>
                <a:cs typeface="Arial"/>
              </a:rPr>
              <a:t>40 години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Възрастните </a:t>
            </a:r>
            <a:r>
              <a:rPr lang="ru-RU" sz="1200" dirty="0" smtClean="0">
                <a:latin typeface="Arial"/>
                <a:cs typeface="Arial"/>
              </a:rPr>
              <a:t>хора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При</a:t>
            </a:r>
            <a:r>
              <a:rPr lang="ru-RU" sz="1200" baseline="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депресии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Хората с проблеми на опорно-двигателния апарат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Атлети по време </a:t>
            </a:r>
            <a:r>
              <a:rPr lang="ru-RU" sz="1200" smtClean="0">
                <a:latin typeface="Arial"/>
                <a:cs typeface="Arial"/>
              </a:rPr>
              <a:t>на </a:t>
            </a:r>
            <a:r>
              <a:rPr lang="ru-RU" sz="1200" smtClean="0">
                <a:latin typeface="Arial"/>
                <a:cs typeface="Arial"/>
              </a:rPr>
              <a:t>интензивно</a:t>
            </a:r>
            <a:r>
              <a:rPr lang="ru-RU" sz="1200" baseline="0" smtClean="0">
                <a:latin typeface="Arial"/>
                <a:cs typeface="Arial"/>
              </a:rPr>
              <a:t> физическо натоварване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0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baseline="0" dirty="0" smtClean="0">
                <a:latin typeface="Arial"/>
                <a:cs typeface="Arial"/>
              </a:rPr>
              <a:t>Много често причината за тези дисфункции е липсата на калций и магнезий в </a:t>
            </a:r>
            <a:r>
              <a:rPr lang="ru-RU" b="1" i="0" baseline="0" dirty="0" smtClean="0">
                <a:latin typeface="Arial"/>
                <a:cs typeface="Arial"/>
              </a:rPr>
              <a:t>човешкия организъм</a:t>
            </a:r>
            <a:endParaRPr lang="ru-RU" b="1" i="0" baseline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latin typeface="Arial"/>
                <a:cs typeface="Arial"/>
              </a:rPr>
              <a:t>При недостиг на калций </a:t>
            </a:r>
            <a:r>
              <a:rPr lang="ru-RU" b="0" i="0" baseline="0" dirty="0" smtClean="0">
                <a:latin typeface="Arial"/>
                <a:cs typeface="Arial"/>
              </a:rPr>
              <a:t>се </a:t>
            </a:r>
            <a:r>
              <a:rPr lang="ru-RU" b="0" i="0" dirty="0" smtClean="0">
                <a:latin typeface="Arial"/>
                <a:cs typeface="Arial"/>
              </a:rPr>
              <a:t>нарушава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минерализацията </a:t>
            </a:r>
            <a:r>
              <a:rPr lang="ru-RU" b="0" i="0" dirty="0" smtClean="0">
                <a:latin typeface="Arial"/>
                <a:cs typeface="Arial"/>
              </a:rPr>
              <a:t>на костите, което ги прави чупливи. Намалява</a:t>
            </a:r>
            <a:r>
              <a:rPr lang="ru-RU" b="0" i="0" baseline="0" dirty="0" smtClean="0">
                <a:latin typeface="Arial"/>
                <a:cs typeface="Arial"/>
              </a:rPr>
              <a:t> се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мускулния </a:t>
            </a:r>
            <a:r>
              <a:rPr lang="ru-RU" b="0" i="0" dirty="0" smtClean="0">
                <a:latin typeface="Arial"/>
                <a:cs typeface="Arial"/>
              </a:rPr>
              <a:t>тонус, повишава се възбудимостта на нервните </a:t>
            </a:r>
            <a:r>
              <a:rPr lang="ru-RU" b="0" i="0" dirty="0" smtClean="0">
                <a:latin typeface="Arial"/>
                <a:cs typeface="Arial"/>
              </a:rPr>
              <a:t>клетки </a:t>
            </a:r>
            <a:r>
              <a:rPr lang="ru-RU" b="0" i="0" dirty="0" smtClean="0">
                <a:latin typeface="Arial"/>
                <a:cs typeface="Arial"/>
              </a:rPr>
              <a:t>и </a:t>
            </a:r>
            <a:r>
              <a:rPr lang="ru-RU" b="0" i="0" dirty="0" smtClean="0">
                <a:latin typeface="Arial"/>
                <a:cs typeface="Arial"/>
              </a:rPr>
              <a:t>често се </a:t>
            </a:r>
            <a:r>
              <a:rPr lang="ru-RU" b="0" i="0" dirty="0" smtClean="0">
                <a:latin typeface="Arial"/>
                <a:cs typeface="Arial"/>
              </a:rPr>
              <a:t>появяват </a:t>
            </a:r>
            <a:r>
              <a:rPr lang="ru-RU" b="0" i="0" dirty="0" smtClean="0">
                <a:latin typeface="Arial"/>
                <a:cs typeface="Arial"/>
              </a:rPr>
              <a:t>гърчове</a:t>
            </a:r>
            <a:r>
              <a:rPr lang="ru-RU" b="0" i="0" dirty="0" smtClean="0">
                <a:latin typeface="Arial"/>
                <a:cs typeface="Arial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Дефицитът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магнезий води до умора, раздразнителност, неврози, депресия, нарушения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съня, замайване, сърцебиене,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колебания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кръвното налягане, аритмия, мускулна слабост, загуба на апетит, имунна недостатъчност, спазми на гладката мускулатура.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7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smtClean="0">
                <a:latin typeface="Arial"/>
                <a:cs typeface="Arial"/>
              </a:rPr>
              <a:t>Калцият в </a:t>
            </a:r>
            <a:r>
              <a:rPr lang="ru-RU" b="1" i="0" dirty="0" smtClean="0">
                <a:latin typeface="Arial"/>
                <a:cs typeface="Arial"/>
              </a:rPr>
              <a:t>човешкия организъм </a:t>
            </a:r>
            <a:r>
              <a:rPr lang="ru-RU" b="0" i="0" dirty="0" smtClean="0">
                <a:latin typeface="Arial"/>
                <a:cs typeface="Arial"/>
              </a:rPr>
              <a:t>- жизненоважен </a:t>
            </a:r>
            <a:r>
              <a:rPr lang="ru-RU" b="0" i="0" dirty="0" smtClean="0">
                <a:latin typeface="Arial"/>
                <a:cs typeface="Arial"/>
              </a:rPr>
              <a:t>макроелемент</a:t>
            </a:r>
            <a:r>
              <a:rPr lang="ru-RU" b="0" i="0" dirty="0" smtClean="0">
                <a:latin typeface="Arial"/>
                <a:cs typeface="Arial"/>
              </a:rPr>
              <a:t>. В тялото на </a:t>
            </a:r>
            <a:r>
              <a:rPr lang="ru-RU" b="0" i="0" baseline="0" dirty="0" smtClean="0">
                <a:latin typeface="Arial"/>
                <a:cs typeface="Arial"/>
              </a:rPr>
              <a:t>човека </a:t>
            </a:r>
            <a:r>
              <a:rPr lang="ru-RU" b="0" i="0" dirty="0" smtClean="0">
                <a:latin typeface="Arial"/>
                <a:cs typeface="Arial"/>
              </a:rPr>
              <a:t>около </a:t>
            </a:r>
            <a:r>
              <a:rPr lang="ru-RU" b="0" i="0" dirty="0" smtClean="0">
                <a:latin typeface="Arial"/>
                <a:cs typeface="Arial"/>
              </a:rPr>
              <a:t>99% от калция е необходим за костите, сухожилията и зъбна тъкан.</a:t>
            </a:r>
          </a:p>
          <a:p>
            <a:r>
              <a:rPr lang="ru-RU" b="0" i="0" dirty="0" smtClean="0">
                <a:latin typeface="Arial"/>
                <a:cs typeface="Arial"/>
              </a:rPr>
              <a:t>На първо място калцият </a:t>
            </a:r>
            <a:r>
              <a:rPr lang="ru-RU" b="0" i="0" dirty="0" smtClean="0">
                <a:latin typeface="Arial"/>
                <a:cs typeface="Arial"/>
              </a:rPr>
              <a:t>играе важна </a:t>
            </a:r>
            <a:r>
              <a:rPr lang="ru-RU" b="0" i="0" dirty="0" smtClean="0">
                <a:latin typeface="Arial"/>
                <a:cs typeface="Arial"/>
              </a:rPr>
              <a:t>роля </a:t>
            </a:r>
            <a:r>
              <a:rPr lang="ru-RU" b="0" i="0" dirty="0" smtClean="0">
                <a:latin typeface="Arial"/>
                <a:cs typeface="Arial"/>
              </a:rPr>
              <a:t>в изграждането на </a:t>
            </a:r>
            <a:r>
              <a:rPr lang="ru-RU" b="0" i="0" dirty="0" smtClean="0">
                <a:latin typeface="Arial"/>
                <a:cs typeface="Arial"/>
              </a:rPr>
              <a:t>костите,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сухожилията </a:t>
            </a:r>
            <a:r>
              <a:rPr lang="ru-RU" b="0" i="0" dirty="0" smtClean="0">
                <a:latin typeface="Arial"/>
                <a:cs typeface="Arial"/>
              </a:rPr>
              <a:t>и ставните връзки, образувайки стабилни съединения с протеини на съединителната и костната тъкан.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baseline="0" dirty="0" smtClean="0">
                <a:latin typeface="Arial"/>
                <a:cs typeface="Arial"/>
              </a:rPr>
              <a:t>К</a:t>
            </a:r>
            <a:r>
              <a:rPr lang="ru-RU" b="0" i="0" dirty="0" smtClean="0">
                <a:latin typeface="Arial"/>
                <a:cs typeface="Arial"/>
              </a:rPr>
              <a:t>остна </a:t>
            </a:r>
            <a:r>
              <a:rPr lang="ru-RU" b="0" i="0" dirty="0" smtClean="0">
                <a:latin typeface="Arial"/>
                <a:cs typeface="Arial"/>
              </a:rPr>
              <a:t>тъкан действа като </a:t>
            </a:r>
            <a:r>
              <a:rPr lang="ru-RU" b="0" i="0" dirty="0" smtClean="0">
                <a:latin typeface="Arial"/>
                <a:cs typeface="Arial"/>
              </a:rPr>
              <a:t>депо - </a:t>
            </a:r>
            <a:r>
              <a:rPr lang="ru-RU" b="0" i="0" dirty="0" smtClean="0">
                <a:latin typeface="Arial"/>
                <a:cs typeface="Arial"/>
              </a:rPr>
              <a:t>мястото, </a:t>
            </a:r>
            <a:r>
              <a:rPr lang="ru-RU" b="0" i="0" dirty="0" smtClean="0">
                <a:latin typeface="Arial"/>
                <a:cs typeface="Arial"/>
              </a:rPr>
              <a:t>в</a:t>
            </a:r>
            <a:r>
              <a:rPr lang="ru-RU" b="0" i="0" baseline="0" dirty="0" smtClean="0">
                <a:latin typeface="Arial"/>
                <a:cs typeface="Arial"/>
              </a:rPr>
              <a:t> което </a:t>
            </a:r>
            <a:r>
              <a:rPr lang="ru-RU" b="0" i="0" dirty="0" smtClean="0">
                <a:latin typeface="Arial"/>
                <a:cs typeface="Arial"/>
              </a:rPr>
              <a:t>се </a:t>
            </a:r>
            <a:r>
              <a:rPr lang="ru-RU" b="0" i="0" dirty="0" smtClean="0">
                <a:latin typeface="Arial"/>
                <a:cs typeface="Arial"/>
              </a:rPr>
              <a:t>съхранява калций и </a:t>
            </a:r>
            <a:r>
              <a:rPr lang="ru-RU" b="0" i="0" dirty="0" smtClean="0">
                <a:latin typeface="Arial"/>
                <a:cs typeface="Arial"/>
              </a:rPr>
              <a:t>от което организма</a:t>
            </a:r>
            <a:r>
              <a:rPr lang="ru-RU" b="0" i="0" baseline="0" dirty="0" smtClean="0">
                <a:latin typeface="Arial"/>
                <a:cs typeface="Arial"/>
              </a:rPr>
              <a:t> го вади </a:t>
            </a:r>
            <a:r>
              <a:rPr lang="ru-RU" b="0" i="0" dirty="0" smtClean="0">
                <a:latin typeface="Arial"/>
                <a:cs typeface="Arial"/>
              </a:rPr>
              <a:t>при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недостатъчен прием с </a:t>
            </a:r>
            <a:r>
              <a:rPr lang="ru-RU" b="0" i="0" dirty="0" smtClean="0">
                <a:latin typeface="Arial"/>
                <a:cs typeface="Arial"/>
              </a:rPr>
              <a:t>храната.</a:t>
            </a:r>
            <a:endParaRPr lang="ru-RU" b="0" i="0" dirty="0" smtClean="0">
              <a:latin typeface="Arial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r>
              <a:rPr lang="ru-RU" b="0" i="0" dirty="0" smtClean="0">
                <a:latin typeface="Arial"/>
                <a:cs typeface="Arial"/>
              </a:rPr>
              <a:t>Магнезият в човешкия организм се концентрира главно в костната</a:t>
            </a:r>
            <a:r>
              <a:rPr lang="ru-RU" b="0" i="0" baseline="0" dirty="0" smtClean="0">
                <a:latin typeface="Arial"/>
                <a:cs typeface="Arial"/>
              </a:rPr>
              <a:t> тъкан</a:t>
            </a:r>
            <a:r>
              <a:rPr lang="ru-RU" b="0" i="0" dirty="0" smtClean="0">
                <a:latin typeface="Arial"/>
                <a:cs typeface="Arial"/>
              </a:rPr>
              <a:t>, дентина и зъбния емайл  - до 53% </a:t>
            </a:r>
            <a:r>
              <a:rPr lang="ru-RU" b="0" i="0" baseline="0" dirty="0" smtClean="0">
                <a:latin typeface="Arial"/>
                <a:cs typeface="Arial"/>
              </a:rPr>
              <a:t> и </a:t>
            </a:r>
            <a:r>
              <a:rPr lang="ru-RU" b="0" i="0" dirty="0" smtClean="0">
                <a:latin typeface="Arial"/>
                <a:cs typeface="Arial"/>
              </a:rPr>
              <a:t>в </a:t>
            </a:r>
            <a:r>
              <a:rPr lang="ru-RU" b="0" i="0" dirty="0" smtClean="0">
                <a:latin typeface="Arial"/>
                <a:cs typeface="Arial"/>
              </a:rPr>
              <a:t>мозъка, сърцето, мускулите, бъбреците и черния дроб - около 20%.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7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 първо място калция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играе важна роля в изграждането на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костите, сухожилията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ставните връзки, образувайки стабилни съединения с протеини на съединителната и костната тъкан. При това костна тъкан действа като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депо- мястото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което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 съхранява калций и  от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което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организма го вади при недостатъчен прием с храна.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Освен това, калция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 отговорен за правилното функциониране на много ензими и хормони, повишава метаболизма и биоенергетични процеси в клетките.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Калцият подобрява функционирането на нервната система. Той стимулира активността на </a:t>
            </a:r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хормоните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серотонин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вазопресин,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които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повишават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стабилността на централната нервна система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към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стрес.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Калцият участва в нормализиране на съдовия тонус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мозъчното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оросяване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клетките на сърдечния мускул,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калция се свързва със протеина тропонин.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Заедно те регулират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пулса (сърдечна честота)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възстановяват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нормалния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сърдечен ритъм.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Магнезий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се смята за "сърдечен" минерал. Той е главен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помощник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при аритмия,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тъй като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нормализира сърдечния ритъм и намалява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нуждите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кислород на миокарда.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2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 smtClean="0">
              <a:latin typeface="Arial"/>
              <a:cs typeface="Arial"/>
            </a:endParaRPr>
          </a:p>
          <a:p>
            <a:r>
              <a:rPr lang="ru-RU" b="1" i="0" dirty="0" smtClean="0">
                <a:latin typeface="Arial"/>
                <a:cs typeface="Arial"/>
              </a:rPr>
              <a:t>Проучвания за </a:t>
            </a:r>
            <a:r>
              <a:rPr lang="ru-RU" b="1" i="0" dirty="0" smtClean="0">
                <a:latin typeface="Arial"/>
                <a:cs typeface="Arial"/>
              </a:rPr>
              <a:t>влиянието </a:t>
            </a:r>
            <a:r>
              <a:rPr lang="ru-RU" b="1" i="0" dirty="0" smtClean="0">
                <a:latin typeface="Arial"/>
                <a:cs typeface="Arial"/>
              </a:rPr>
              <a:t>на магнезия върху здравето</a:t>
            </a:r>
          </a:p>
          <a:p>
            <a:r>
              <a:rPr lang="ru-RU" b="0" i="0" dirty="0" smtClean="0">
                <a:latin typeface="Arial"/>
                <a:cs typeface="Arial"/>
              </a:rPr>
              <a:t>Проучвания, проведени в Англия , Финландия, Канада, САЩ, показват, че хората, които живеят в райони с вода, богата на магнезий, </a:t>
            </a:r>
            <a:r>
              <a:rPr lang="ru-RU" b="0" i="0" dirty="0" smtClean="0">
                <a:latin typeface="Arial"/>
                <a:cs typeface="Arial"/>
              </a:rPr>
              <a:t>по-рядко </a:t>
            </a:r>
            <a:r>
              <a:rPr lang="ru-RU" b="0" i="0" dirty="0" smtClean="0">
                <a:latin typeface="Arial"/>
                <a:cs typeface="Arial"/>
              </a:rPr>
              <a:t>страдат от сърдечно-съдови заболявания, атеросклероза и хипертония. Учените смятат, че </a:t>
            </a:r>
            <a:r>
              <a:rPr lang="ru-RU" b="0" i="0" dirty="0" smtClean="0">
                <a:latin typeface="Arial"/>
                <a:cs typeface="Arial"/>
              </a:rPr>
              <a:t>храната, </a:t>
            </a:r>
            <a:r>
              <a:rPr lang="ru-RU" b="0" i="0" dirty="0" smtClean="0">
                <a:latin typeface="Arial"/>
                <a:cs typeface="Arial"/>
              </a:rPr>
              <a:t>богата на магнезий помага за поддържането на здравето на кръвоносните съдове и </a:t>
            </a:r>
            <a:r>
              <a:rPr lang="ru-RU" b="0" i="0" dirty="0" smtClean="0">
                <a:latin typeface="Arial"/>
                <a:cs typeface="Arial"/>
              </a:rPr>
              <a:t>предотвратява </a:t>
            </a:r>
            <a:r>
              <a:rPr lang="ru-RU" b="0" i="0" dirty="0" smtClean="0">
                <a:latin typeface="Arial"/>
                <a:cs typeface="Arial"/>
              </a:rPr>
              <a:t>натрупването на "</a:t>
            </a:r>
            <a:r>
              <a:rPr lang="ru-RU" b="0" i="0" dirty="0" smtClean="0">
                <a:latin typeface="Arial"/>
                <a:cs typeface="Arial"/>
              </a:rPr>
              <a:t>лош" </a:t>
            </a:r>
            <a:r>
              <a:rPr lang="ru-RU" b="0" i="0" dirty="0" smtClean="0">
                <a:latin typeface="Arial"/>
                <a:cs typeface="Arial"/>
              </a:rPr>
              <a:t>холестерол и образуването на </a:t>
            </a:r>
            <a:r>
              <a:rPr lang="ru-RU" b="0" i="0" dirty="0" smtClean="0">
                <a:latin typeface="Arial"/>
                <a:cs typeface="Arial"/>
              </a:rPr>
              <a:t>холестолна</a:t>
            </a:r>
            <a:r>
              <a:rPr lang="ru-RU" b="0" i="0" baseline="0" dirty="0" smtClean="0">
                <a:latin typeface="Arial"/>
                <a:cs typeface="Arial"/>
              </a:rPr>
              <a:t> плака</a:t>
            </a:r>
            <a:r>
              <a:rPr lang="ru-RU" b="0" i="0" dirty="0" smtClean="0">
                <a:latin typeface="Arial"/>
                <a:cs typeface="Arial"/>
              </a:rPr>
              <a:t>. Поради тази причина при хора, получаващи </a:t>
            </a:r>
            <a:r>
              <a:rPr lang="ru-RU" b="0" i="0" dirty="0" smtClean="0">
                <a:latin typeface="Arial"/>
                <a:cs typeface="Arial"/>
              </a:rPr>
              <a:t>достатъчно магнезий, по рядко се образуват съдови тромби.</a:t>
            </a:r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6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Магнезий и калций </a:t>
            </a:r>
            <a:r>
              <a:rPr lang="ru-RU" dirty="0" smtClean="0"/>
              <a:t>– приятели</a:t>
            </a:r>
            <a:r>
              <a:rPr lang="ru-RU" baseline="0" dirty="0" smtClean="0"/>
              <a:t> </a:t>
            </a:r>
            <a:r>
              <a:rPr lang="ru-RU" dirty="0" smtClean="0"/>
              <a:t>и съперници. Калцият </a:t>
            </a:r>
            <a:r>
              <a:rPr lang="ru-RU" dirty="0" smtClean="0"/>
              <a:t>помага за </a:t>
            </a:r>
            <a:r>
              <a:rPr lang="ru-RU" dirty="0" smtClean="0"/>
              <a:t>съкращаването </a:t>
            </a:r>
            <a:r>
              <a:rPr lang="ru-RU" dirty="0" smtClean="0"/>
              <a:t>на скелетните и </a:t>
            </a:r>
            <a:r>
              <a:rPr lang="ru-RU" dirty="0" smtClean="0"/>
              <a:t>гладките </a:t>
            </a:r>
            <a:r>
              <a:rPr lang="ru-RU" dirty="0" smtClean="0"/>
              <a:t>мускули (мускули</a:t>
            </a:r>
            <a:r>
              <a:rPr lang="ru-RU" baseline="0" dirty="0" smtClean="0"/>
              <a:t> на</a:t>
            </a:r>
            <a:r>
              <a:rPr lang="ru-RU" dirty="0" smtClean="0"/>
              <a:t> вътрешните органи и кръвоносните съдове), а </a:t>
            </a:r>
            <a:r>
              <a:rPr lang="ru-RU" dirty="0" smtClean="0"/>
              <a:t>магнезия напротив </a:t>
            </a:r>
            <a:r>
              <a:rPr lang="ru-RU" dirty="0" smtClean="0"/>
              <a:t>- способства</a:t>
            </a:r>
            <a:r>
              <a:rPr lang="ru-RU" baseline="0" dirty="0" smtClean="0"/>
              <a:t> </a:t>
            </a:r>
            <a:r>
              <a:rPr lang="ru-RU" dirty="0" smtClean="0"/>
              <a:t>тяхната релаксация. В допълнение, </a:t>
            </a:r>
            <a:r>
              <a:rPr lang="ru-RU" dirty="0" smtClean="0"/>
              <a:t>магнезият </a:t>
            </a:r>
            <a:r>
              <a:rPr lang="ru-RU" dirty="0" smtClean="0"/>
              <a:t>контролира </a:t>
            </a:r>
            <a:r>
              <a:rPr lang="ru-RU" dirty="0" smtClean="0"/>
              <a:t>количеството </a:t>
            </a:r>
            <a:r>
              <a:rPr lang="ru-RU" dirty="0" smtClean="0"/>
              <a:t>на калций в </a:t>
            </a:r>
            <a:r>
              <a:rPr lang="ru-RU" dirty="0" smtClean="0"/>
              <a:t>клетките. </a:t>
            </a:r>
            <a:r>
              <a:rPr lang="ru-RU" dirty="0" smtClean="0"/>
              <a:t>В</a:t>
            </a:r>
            <a:r>
              <a:rPr lang="ru-RU" baseline="0" dirty="0" smtClean="0"/>
              <a:t> организма </a:t>
            </a:r>
            <a:r>
              <a:rPr lang="ru-RU" dirty="0" smtClean="0"/>
              <a:t>трябва да има определено съотношение на калций </a:t>
            </a:r>
            <a:r>
              <a:rPr lang="ru-RU" dirty="0" smtClean="0"/>
              <a:t>/ </a:t>
            </a:r>
            <a:r>
              <a:rPr lang="ru-RU" dirty="0" smtClean="0"/>
              <a:t>магнезий, само при това условие </a:t>
            </a:r>
            <a:r>
              <a:rPr lang="ru-RU" dirty="0" smtClean="0"/>
              <a:t>магнезият </a:t>
            </a:r>
            <a:r>
              <a:rPr lang="ru-RU" dirty="0" smtClean="0"/>
              <a:t>допринася за по-доброто усвояване на калция и предотвратява</a:t>
            </a:r>
            <a:r>
              <a:rPr lang="ru-RU" baseline="0" dirty="0" smtClean="0"/>
              <a:t> излишно му премахване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8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Калций (Са) </a:t>
            </a:r>
          </a:p>
          <a:p>
            <a:r>
              <a:rPr lang="ru-RU" b="0" i="0" dirty="0" smtClean="0">
                <a:latin typeface="Arial"/>
                <a:cs typeface="Arial"/>
              </a:rPr>
              <a:t>Най-добрите </a:t>
            </a:r>
            <a:r>
              <a:rPr lang="ru-RU" b="0" i="0" dirty="0" smtClean="0">
                <a:latin typeface="Arial"/>
                <a:cs typeface="Arial"/>
              </a:rPr>
              <a:t>хранителни източници на </a:t>
            </a:r>
            <a:r>
              <a:rPr lang="ru-RU" b="0" i="0" dirty="0" smtClean="0">
                <a:latin typeface="Arial"/>
                <a:cs typeface="Arial"/>
              </a:rPr>
              <a:t>минерала са: </a:t>
            </a:r>
            <a:r>
              <a:rPr lang="ru-RU" b="0" i="0" dirty="0" smtClean="0">
                <a:latin typeface="Arial"/>
                <a:cs typeface="Arial"/>
              </a:rPr>
              <a:t>мляко и млечни продукти, всички видове сирене и кашкавал, соя, сардина, сьомга, фъстъци, орехи, слънчогледови семки, </a:t>
            </a:r>
            <a:r>
              <a:rPr lang="ru-RU" b="0" i="0" baseline="0" dirty="0" smtClean="0">
                <a:latin typeface="Arial"/>
                <a:cs typeface="Arial"/>
              </a:rPr>
              <a:t>боб</a:t>
            </a:r>
            <a:r>
              <a:rPr lang="ru-RU" b="0" i="0" dirty="0" smtClean="0">
                <a:latin typeface="Arial"/>
                <a:cs typeface="Arial"/>
              </a:rPr>
              <a:t>, зелени зеленчуци.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Магнезий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Най-добрите хранителни източници на минерала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са: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ядки,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семена, кълнове,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боб, зелени зеленчуци, соя, скариди, миди, стриди, раци.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8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baseline="0" dirty="0" smtClean="0">
              <a:latin typeface="Arial"/>
              <a:cs typeface="Arial"/>
            </a:endParaRPr>
          </a:p>
          <a:p>
            <a:endParaRPr lang="ru-RU" b="0" i="0" baseline="0" dirty="0" smtClean="0">
              <a:latin typeface="Arial"/>
              <a:cs typeface="Arial"/>
            </a:endParaRPr>
          </a:p>
          <a:p>
            <a:r>
              <a:rPr lang="ru-RU" b="0" i="0" baseline="0" dirty="0" smtClean="0">
                <a:latin typeface="Arial"/>
                <a:cs typeface="Arial"/>
              </a:rPr>
              <a:t>Препоръчителната дневна </a:t>
            </a:r>
            <a:r>
              <a:rPr lang="ru-RU" b="0" i="0" baseline="0" dirty="0" smtClean="0">
                <a:latin typeface="Arial"/>
                <a:cs typeface="Arial"/>
              </a:rPr>
              <a:t>доза на </a:t>
            </a:r>
            <a:r>
              <a:rPr lang="ru-RU" b="0" i="0" baseline="0" dirty="0" smtClean="0">
                <a:latin typeface="Arial"/>
                <a:cs typeface="Arial"/>
              </a:rPr>
              <a:t>организма:</a:t>
            </a:r>
          </a:p>
          <a:p>
            <a:r>
              <a:rPr lang="ru-RU" b="0" i="0" baseline="0" dirty="0" smtClean="0">
                <a:latin typeface="Arial"/>
                <a:cs typeface="Arial"/>
              </a:rPr>
              <a:t>1000 мг калций и 400 мг магнезий, което съответства на:</a:t>
            </a:r>
          </a:p>
          <a:p>
            <a:endParaRPr lang="ru-RU" b="1" i="0" baseline="0" dirty="0" smtClean="0">
              <a:latin typeface="Arial"/>
              <a:cs typeface="Arial"/>
            </a:endParaRPr>
          </a:p>
          <a:p>
            <a:endParaRPr lang="ru-RU" b="1" i="0" baseline="0" dirty="0" smtClean="0">
              <a:latin typeface="Arial"/>
              <a:cs typeface="Arial"/>
            </a:endParaRPr>
          </a:p>
          <a:p>
            <a:r>
              <a:rPr lang="ru-RU" b="1" i="0" dirty="0" smtClean="0">
                <a:latin typeface="Arial"/>
                <a:cs typeface="Arial"/>
              </a:rPr>
              <a:t>Калций: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</a:p>
          <a:p>
            <a:r>
              <a:rPr lang="en-US" b="0" i="0" dirty="0" smtClean="0">
                <a:latin typeface="Arial"/>
                <a:cs typeface="Arial"/>
              </a:rPr>
              <a:t>660</a:t>
            </a:r>
            <a:r>
              <a:rPr lang="ru-RU" b="0" i="0" dirty="0" smtClean="0">
                <a:latin typeface="Arial"/>
                <a:cs typeface="Arial"/>
              </a:rPr>
              <a:t> грама </a:t>
            </a:r>
            <a:r>
              <a:rPr lang="ru-RU" b="0" i="0" dirty="0" smtClean="0">
                <a:latin typeface="Arial"/>
                <a:cs typeface="Arial"/>
              </a:rPr>
              <a:t>извара</a:t>
            </a:r>
            <a:r>
              <a:rPr lang="ru-RU" b="0" i="0" dirty="0" smtClean="0">
                <a:latin typeface="Arial"/>
                <a:cs typeface="Arial"/>
              </a:rPr>
              <a:t>,</a:t>
            </a:r>
          </a:p>
          <a:p>
            <a:r>
              <a:rPr lang="ru-RU" b="0" i="0" dirty="0" smtClean="0">
                <a:latin typeface="Arial"/>
                <a:cs typeface="Arial"/>
              </a:rPr>
              <a:t>1100 мл 10</a:t>
            </a:r>
            <a:r>
              <a:rPr lang="en-US" b="0" i="0" dirty="0" smtClean="0">
                <a:latin typeface="Arial"/>
                <a:cs typeface="Arial"/>
              </a:rPr>
              <a:t>%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сметана, </a:t>
            </a:r>
          </a:p>
          <a:p>
            <a:r>
              <a:rPr lang="ru-RU" b="0" i="0" dirty="0" smtClean="0">
                <a:latin typeface="Arial"/>
                <a:cs typeface="Arial"/>
              </a:rPr>
              <a:t>80 грама пармезан, </a:t>
            </a:r>
          </a:p>
          <a:p>
            <a:r>
              <a:rPr lang="ru-RU" b="0" i="0" dirty="0" smtClean="0">
                <a:latin typeface="Arial"/>
                <a:cs typeface="Arial"/>
              </a:rPr>
              <a:t>1 кг раци,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latin typeface="Arial"/>
                <a:cs typeface="Arial"/>
              </a:rPr>
              <a:t>1300 грама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фъстъци, </a:t>
            </a:r>
          </a:p>
          <a:p>
            <a:r>
              <a:rPr lang="ru-RU" b="0" i="0" dirty="0" smtClean="0">
                <a:latin typeface="Arial"/>
                <a:cs typeface="Arial"/>
              </a:rPr>
              <a:t>33 яйца.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r>
              <a:rPr lang="ru-RU" b="0" i="0" dirty="0" smtClean="0">
                <a:latin typeface="Arial"/>
                <a:cs typeface="Arial"/>
              </a:rPr>
              <a:t> </a:t>
            </a:r>
          </a:p>
          <a:p>
            <a:r>
              <a:rPr lang="ru-RU" b="1" i="0" dirty="0" smtClean="0">
                <a:latin typeface="Arial"/>
                <a:cs typeface="Arial"/>
              </a:rPr>
              <a:t>Магнезий:</a:t>
            </a:r>
          </a:p>
          <a:p>
            <a:r>
              <a:rPr lang="ru-RU" b="0" i="0" dirty="0" smtClean="0">
                <a:latin typeface="Arial"/>
                <a:cs typeface="Arial"/>
              </a:rPr>
              <a:t>10 </a:t>
            </a:r>
            <a:r>
              <a:rPr lang="ru-RU" b="0" i="0" dirty="0" smtClean="0">
                <a:latin typeface="Arial"/>
                <a:cs typeface="Arial"/>
              </a:rPr>
              <a:t>банана,</a:t>
            </a:r>
            <a:endParaRPr lang="ru-RU" b="0" i="0" dirty="0" smtClean="0">
              <a:latin typeface="Arial"/>
              <a:cs typeface="Arial"/>
            </a:endParaRPr>
          </a:p>
          <a:p>
            <a:r>
              <a:rPr lang="ru-RU" b="0" i="0" dirty="0" smtClean="0">
                <a:latin typeface="Arial"/>
                <a:cs typeface="Arial"/>
              </a:rPr>
              <a:t>2 кг пилешко месо, </a:t>
            </a:r>
          </a:p>
          <a:p>
            <a:r>
              <a:rPr lang="ru-RU" b="0" i="0" dirty="0" smtClean="0">
                <a:latin typeface="Arial"/>
                <a:cs typeface="Arial"/>
              </a:rPr>
              <a:t>1700 грама картофи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1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8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7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3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2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5955-5861-4845-82D7-0228BB34FD8A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2.png"/><Relationship Id="rId10" Type="http://schemas.openxmlformats.org/officeDocument/2006/relationships/image" Target="../media/image13.jpg"/><Relationship Id="rId4" Type="http://schemas.openxmlformats.org/officeDocument/2006/relationships/image" Target="../media/image8.jpe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C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9206" y="3090494"/>
            <a:ext cx="6555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lang="en-US" sz="6600" dirty="0" smtClean="0">
                <a:solidFill>
                  <a:schemeClr val="bg1"/>
                </a:solidFill>
                <a:latin typeface="Arial"/>
                <a:cs typeface="Arial"/>
              </a:rPr>
              <a:t>-Mg Complex</a:t>
            </a:r>
            <a:endParaRPr lang="ru-RU" sz="6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6600" dirty="0">
              <a:latin typeface="Arial"/>
              <a:cs typeface="Arial"/>
            </a:endParaRPr>
          </a:p>
        </p:txBody>
      </p:sp>
      <p:pic>
        <p:nvPicPr>
          <p:cNvPr id="5" name="Изображение 4" descr="CCI_logo_whit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42" y="1301327"/>
            <a:ext cx="1752324" cy="1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a-Mg Complex_newdesig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4895" r="23144" b="14360"/>
          <a:stretch/>
        </p:blipFill>
        <p:spPr>
          <a:xfrm>
            <a:off x="2242693" y="1390446"/>
            <a:ext cx="4627720" cy="547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35" y="372742"/>
            <a:ext cx="473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Какво още?</a:t>
            </a:r>
            <a:endParaRPr lang="ru-RU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8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Уникалност </a:t>
            </a:r>
            <a:endParaRPr lang="en-US" sz="6000" dirty="0" smtClean="0">
              <a:latin typeface="Arial"/>
              <a:cs typeface="Arial"/>
            </a:endParaRPr>
          </a:p>
          <a:p>
            <a:r>
              <a:rPr lang="ru-RU" sz="6000" dirty="0" smtClean="0">
                <a:solidFill>
                  <a:srgbClr val="4ECAE5"/>
                </a:solidFill>
                <a:latin typeface="Arial"/>
                <a:cs typeface="Arial"/>
              </a:rPr>
              <a:t>«</a:t>
            </a:r>
            <a:r>
              <a:rPr lang="en-US" sz="6000" dirty="0" err="1" smtClean="0">
                <a:solidFill>
                  <a:srgbClr val="4ECAE5"/>
                </a:solidFill>
                <a:latin typeface="Arial"/>
                <a:cs typeface="Arial"/>
              </a:rPr>
              <a:t>Ca</a:t>
            </a:r>
            <a:r>
              <a:rPr lang="en-US" sz="6000" dirty="0" smtClean="0">
                <a:solidFill>
                  <a:srgbClr val="4ECAE5"/>
                </a:solidFill>
                <a:latin typeface="Arial"/>
                <a:cs typeface="Arial"/>
              </a:rPr>
              <a:t>-Mg Complex</a:t>
            </a:r>
            <a:r>
              <a:rPr lang="ru-RU" sz="6000" dirty="0" smtClean="0">
                <a:solidFill>
                  <a:srgbClr val="4ECAE5"/>
                </a:solidFill>
                <a:latin typeface="Arial"/>
                <a:cs typeface="Arial"/>
              </a:rPr>
              <a:t>»</a:t>
            </a:r>
            <a:endParaRPr lang="ru-RU" sz="6000" dirty="0">
              <a:solidFill>
                <a:srgbClr val="4ECAE5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451" y="2418918"/>
            <a:ext cx="7551603" cy="317009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Оптималното </a:t>
            </a:r>
            <a:r>
              <a:rPr lang="ru-RU" sz="2000" dirty="0">
                <a:latin typeface="Arial"/>
                <a:cs typeface="Arial"/>
              </a:rPr>
              <a:t>съотношение на калций и магнезий</a:t>
            </a: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Само органични форми на минерали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Усвоява се на 75–90% 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Съдържа </a:t>
            </a:r>
            <a:r>
              <a:rPr lang="ru-RU" sz="2000" dirty="0">
                <a:latin typeface="Arial"/>
                <a:cs typeface="Arial"/>
              </a:rPr>
              <a:t>синергични компоненти, които подобряват абсорбцията на Са и Mg: силиций, бор, витамин К2, витамин D3</a:t>
            </a: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473" y="374783"/>
            <a:ext cx="8998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На </a:t>
            </a:r>
            <a:r>
              <a:rPr lang="ru-RU" sz="6000" dirty="0">
                <a:latin typeface="Arial"/>
                <a:cs typeface="Arial"/>
              </a:rPr>
              <a:t>кого </a:t>
            </a:r>
            <a:r>
              <a:rPr lang="ru-RU" sz="6000" dirty="0" smtClean="0">
                <a:latin typeface="Arial"/>
                <a:cs typeface="Arial"/>
              </a:rPr>
              <a:t>е необходим комплексът</a:t>
            </a:r>
            <a:r>
              <a:rPr lang="ru-RU" sz="6000" dirty="0" smtClean="0">
                <a:latin typeface="Arial"/>
                <a:cs typeface="Arial"/>
              </a:rPr>
              <a:t>?</a:t>
            </a:r>
            <a:endParaRPr lang="ru-RU" sz="6000" dirty="0">
              <a:solidFill>
                <a:srgbClr val="4ECAE5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6918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Звучи ли ви познато?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24" y="2311117"/>
            <a:ext cx="1733946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Умора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598" y="2318487"/>
            <a:ext cx="2715992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Липса на енергия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4" y="2942126"/>
            <a:ext cx="1484718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Невроза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424" y="3622485"/>
            <a:ext cx="301875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Нарушения в съня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966" y="3643335"/>
            <a:ext cx="1718060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Слабост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299" y="4251524"/>
            <a:ext cx="5773291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Колебанията в кръвното налягане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4999" y="3643335"/>
            <a:ext cx="157312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Аритмия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3411" y="2314688"/>
            <a:ext cx="3690060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Счупвания 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спуквания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001" y="2942126"/>
            <a:ext cx="2303726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Безпокойство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1169" y="2942126"/>
            <a:ext cx="4477421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Намален мускулен тонус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5621" y="3643335"/>
            <a:ext cx="169109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Г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ърчове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424" y="4251524"/>
            <a:ext cx="227443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Нервност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69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29" y="374783"/>
            <a:ext cx="607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Каква </a:t>
            </a:r>
            <a:r>
              <a:rPr lang="ru-RU" sz="5000" dirty="0">
                <a:latin typeface="Arial"/>
                <a:cs typeface="Arial"/>
              </a:rPr>
              <a:t>е причината?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03158" y="3010906"/>
            <a:ext cx="2790048" cy="2790048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43268" y="3010906"/>
            <a:ext cx="2790048" cy="2790048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11358" y="3829422"/>
            <a:ext cx="2279821" cy="113877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(Калций)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4338" y="3829422"/>
            <a:ext cx="2279821" cy="113877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(Магнезий)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529" y="1114229"/>
            <a:ext cx="3603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Дефицит</a:t>
            </a:r>
            <a:endParaRPr lang="ru-RU" sz="5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5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90357" y="1538741"/>
            <a:ext cx="1112801" cy="1112801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56806" y="1538741"/>
            <a:ext cx="1112801" cy="11128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"/>
                <a:cs typeface="Arial"/>
              </a:rPr>
              <a:t>Ca</a:t>
            </a:r>
            <a:r>
              <a:rPr lang="en-US" sz="5000" dirty="0" smtClean="0">
                <a:latin typeface="Arial"/>
                <a:cs typeface="Arial"/>
              </a:rPr>
              <a:t> </a:t>
            </a:r>
            <a:r>
              <a:rPr lang="ru-RU" sz="5000" dirty="0" smtClean="0">
                <a:latin typeface="Arial"/>
                <a:cs typeface="Arial"/>
              </a:rPr>
              <a:t>и </a:t>
            </a:r>
            <a:r>
              <a:rPr lang="en-US" sz="5000" dirty="0" smtClean="0">
                <a:latin typeface="Arial"/>
                <a:cs typeface="Arial"/>
              </a:rPr>
              <a:t>Mg </a:t>
            </a:r>
            <a:r>
              <a:rPr lang="ru-RU" sz="5000" dirty="0" smtClean="0">
                <a:latin typeface="Arial"/>
                <a:cs typeface="Arial"/>
              </a:rPr>
              <a:t>в организма</a:t>
            </a:r>
            <a:endParaRPr lang="ru-RU" sz="5000" dirty="0">
              <a:latin typeface="Arial"/>
              <a:cs typeface="Arial"/>
            </a:endParaRPr>
          </a:p>
        </p:txBody>
      </p:sp>
      <p:pic>
        <p:nvPicPr>
          <p:cNvPr id="2" name="Изображение 1" descr="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76" y="1686521"/>
            <a:ext cx="1569420" cy="5171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631" y="2806622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4ECAE5"/>
                </a:solidFill>
                <a:latin typeface="Arial"/>
                <a:cs typeface="Arial"/>
              </a:rPr>
              <a:t>99 %</a:t>
            </a:r>
            <a:endParaRPr lang="en-US" sz="4000" dirty="0" smtClean="0">
              <a:solidFill>
                <a:srgbClr val="4ECAE5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358" y="3839387"/>
            <a:ext cx="979644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Зъбите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30" y="4902953"/>
            <a:ext cx="2307301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Хрущялните </a:t>
            </a:r>
            <a:r>
              <a:rPr lang="ru-RU" dirty="0" smtClean="0">
                <a:latin typeface="Arial"/>
                <a:cs typeface="Arial"/>
              </a:rPr>
              <a:t>тъкани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358" y="4332316"/>
            <a:ext cx="1126242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/>
                <a:cs typeface="Arial"/>
              </a:rPr>
              <a:t>Костите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784" y="1850134"/>
            <a:ext cx="895274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1058" y="2651542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53 %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652" y="3881663"/>
            <a:ext cx="2225821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Дентина </a:t>
            </a:r>
            <a:r>
              <a:rPr lang="ru-RU" dirty="0" smtClean="0">
                <a:latin typeface="Arial"/>
                <a:cs typeface="Arial"/>
              </a:rPr>
              <a:t>и </a:t>
            </a:r>
            <a:r>
              <a:rPr lang="ru-RU" dirty="0" smtClean="0">
                <a:latin typeface="Arial"/>
                <a:cs typeface="Arial"/>
              </a:rPr>
              <a:t>емайла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652" y="3359428"/>
            <a:ext cx="1912562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Костната </a:t>
            </a:r>
            <a:r>
              <a:rPr lang="ru-RU" dirty="0" smtClean="0">
                <a:latin typeface="Arial"/>
                <a:cs typeface="Arial"/>
              </a:rPr>
              <a:t>тъкан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8179" y="1869273"/>
            <a:ext cx="103169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6806" y="4355907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F7F7F"/>
                </a:solidFill>
                <a:latin typeface="Arial"/>
                <a:cs typeface="Arial"/>
              </a:rPr>
              <a:t>20 %</a:t>
            </a:r>
            <a:endParaRPr lang="en-US" sz="4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7364" y="5092947"/>
            <a:ext cx="1125380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Сърцето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5567" y="5063793"/>
            <a:ext cx="1251625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Мозъка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5569" y="5611437"/>
            <a:ext cx="1380750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Мускулите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8718" y="5610968"/>
            <a:ext cx="1454835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Бъбреците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9212" y="6179375"/>
            <a:ext cx="1601946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Черния </a:t>
            </a:r>
            <a:r>
              <a:rPr lang="ru-RU" dirty="0" smtClean="0">
                <a:latin typeface="Arial"/>
                <a:cs typeface="Arial"/>
              </a:rPr>
              <a:t>дроб</a:t>
            </a:r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49" name="Соединительная линия уступом 48"/>
          <p:cNvCxnSpPr>
            <a:endCxn id="15" idx="3"/>
          </p:cNvCxnSpPr>
          <p:nvPr/>
        </p:nvCxnSpPr>
        <p:spPr>
          <a:xfrm rot="10800000">
            <a:off x="2133601" y="4516982"/>
            <a:ext cx="1512925" cy="1053022"/>
          </a:xfrm>
          <a:prstGeom prst="bentConnector3">
            <a:avLst/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cxnSpLocks/>
            <a:endCxn id="13" idx="3"/>
          </p:cNvCxnSpPr>
          <p:nvPr/>
        </p:nvCxnSpPr>
        <p:spPr>
          <a:xfrm rot="10800000" flipV="1">
            <a:off x="1987003" y="2358739"/>
            <a:ext cx="1887189" cy="1665314"/>
          </a:xfrm>
          <a:prstGeom prst="bentConnector3">
            <a:avLst>
              <a:gd name="adj1" fmla="val 50000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cxnSpLocks/>
          </p:cNvCxnSpPr>
          <p:nvPr/>
        </p:nvCxnSpPr>
        <p:spPr>
          <a:xfrm rot="10800000" flipH="1">
            <a:off x="3730195" y="3536828"/>
            <a:ext cx="2087986" cy="2087993"/>
          </a:xfrm>
          <a:prstGeom prst="bentConnector3">
            <a:avLst>
              <a:gd name="adj1" fmla="val 84210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H="1" flipV="1">
            <a:off x="4254140" y="2366720"/>
            <a:ext cx="1583990" cy="1727998"/>
          </a:xfrm>
          <a:prstGeom prst="bentConnector3">
            <a:avLst>
              <a:gd name="adj1" fmla="val 70668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10800000" flipH="1" flipV="1">
            <a:off x="4182140" y="3702196"/>
            <a:ext cx="1655990" cy="1547982"/>
          </a:xfrm>
          <a:prstGeom prst="bentConnector3">
            <a:avLst>
              <a:gd name="adj1" fmla="val 56866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4405966" y="5693540"/>
            <a:ext cx="1451686" cy="665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0800000" flipH="1" flipV="1">
            <a:off x="3874192" y="4024053"/>
            <a:ext cx="1943988" cy="2339987"/>
          </a:xfrm>
          <a:prstGeom prst="bentConnector3">
            <a:avLst>
              <a:gd name="adj1" fmla="val 57024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5736" y="3412211"/>
            <a:ext cx="191256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се намира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10800000">
            <a:off x="2675589" y="5152774"/>
            <a:ext cx="899987" cy="827995"/>
          </a:xfrm>
          <a:prstGeom prst="bentConnector3">
            <a:avLst>
              <a:gd name="adj1" fmla="val 89528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27193" y="2875051"/>
            <a:ext cx="191256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се </a:t>
            </a:r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съдържа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rot="10800000" flipH="1" flipV="1">
            <a:off x="4182812" y="1880834"/>
            <a:ext cx="1656000" cy="3311987"/>
          </a:xfrm>
          <a:prstGeom prst="bentConnector3">
            <a:avLst>
              <a:gd name="adj1" fmla="val 67281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4" idx="3"/>
            <a:endCxn id="33" idx="1"/>
          </p:cNvCxnSpPr>
          <p:nvPr/>
        </p:nvCxnSpPr>
        <p:spPr>
          <a:xfrm>
            <a:off x="7127192" y="5248459"/>
            <a:ext cx="330172" cy="29154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36" idx="1"/>
          </p:cNvCxnSpPr>
          <p:nvPr/>
        </p:nvCxnSpPr>
        <p:spPr>
          <a:xfrm flipV="1">
            <a:off x="7256319" y="5795634"/>
            <a:ext cx="152399" cy="7334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0800000" flipH="1" flipV="1">
            <a:off x="4362139" y="4073804"/>
            <a:ext cx="1547990" cy="1763981"/>
          </a:xfrm>
          <a:prstGeom prst="bentConnector3">
            <a:avLst>
              <a:gd name="adj1" fmla="val 31826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74791" y="4533621"/>
            <a:ext cx="1799095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Съдържа се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36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Роля </a:t>
            </a:r>
            <a:r>
              <a:rPr lang="ru-RU" sz="5000" dirty="0" smtClean="0">
                <a:latin typeface="Arial"/>
                <a:cs typeface="Arial"/>
              </a:rPr>
              <a:t>на </a:t>
            </a:r>
            <a:r>
              <a:rPr lang="en-US" sz="5000" dirty="0" err="1" smtClean="0">
                <a:latin typeface="Arial"/>
                <a:cs typeface="Arial"/>
              </a:rPr>
              <a:t>Ca</a:t>
            </a:r>
            <a:r>
              <a:rPr lang="en-US" sz="5000" dirty="0" smtClean="0">
                <a:latin typeface="Arial"/>
                <a:cs typeface="Arial"/>
              </a:rPr>
              <a:t> </a:t>
            </a:r>
            <a:r>
              <a:rPr lang="ru-RU" sz="5000" dirty="0" smtClean="0">
                <a:latin typeface="Arial"/>
                <a:cs typeface="Arial"/>
              </a:rPr>
              <a:t>и </a:t>
            </a:r>
            <a:r>
              <a:rPr lang="en-US" sz="5000" dirty="0" smtClean="0">
                <a:latin typeface="Arial"/>
                <a:cs typeface="Arial"/>
              </a:rPr>
              <a:t>Mg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6610" y="1922500"/>
            <a:ext cx="4039136" cy="34163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Участват </a:t>
            </a:r>
            <a:r>
              <a:rPr lang="ru-RU" dirty="0">
                <a:latin typeface="Arial"/>
                <a:cs typeface="Arial"/>
              </a:rPr>
              <a:t>в </a:t>
            </a:r>
            <a:r>
              <a:rPr lang="ru-RU" dirty="0" smtClean="0">
                <a:latin typeface="Arial"/>
                <a:cs typeface="Arial"/>
              </a:rPr>
              <a:t> изграждането </a:t>
            </a:r>
            <a:r>
              <a:rPr lang="ru-RU" dirty="0">
                <a:latin typeface="Arial"/>
                <a:cs typeface="Arial"/>
              </a:rPr>
              <a:t>на костите, връзки, сухожилията, ензими и </a:t>
            </a:r>
            <a:r>
              <a:rPr lang="ru-RU" dirty="0" smtClean="0">
                <a:latin typeface="Arial"/>
                <a:cs typeface="Arial"/>
              </a:rPr>
              <a:t>хормони</a:t>
            </a:r>
          </a:p>
          <a:p>
            <a:pPr>
              <a:buClr>
                <a:srgbClr val="4ECAE5"/>
              </a:buClr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Усилват </a:t>
            </a:r>
            <a:r>
              <a:rPr lang="ru-RU" dirty="0">
                <a:latin typeface="Arial"/>
                <a:cs typeface="Arial"/>
              </a:rPr>
              <a:t>метаболизма и </a:t>
            </a:r>
            <a:r>
              <a:rPr lang="ru-RU" dirty="0" smtClean="0">
                <a:latin typeface="Arial"/>
                <a:cs typeface="Arial"/>
              </a:rPr>
              <a:t>    биоенергетични </a:t>
            </a:r>
            <a:r>
              <a:rPr lang="ru-RU" dirty="0" smtClean="0">
                <a:latin typeface="Arial"/>
                <a:cs typeface="Arial"/>
              </a:rPr>
              <a:t>процеси </a:t>
            </a:r>
            <a:r>
              <a:rPr lang="ru-RU" dirty="0">
                <a:latin typeface="Arial"/>
                <a:cs typeface="Arial"/>
              </a:rPr>
              <a:t>в клетките на </a:t>
            </a:r>
            <a:r>
              <a:rPr lang="ru-RU" dirty="0" smtClean="0">
                <a:latin typeface="Arial"/>
                <a:cs typeface="Arial"/>
              </a:rPr>
              <a:t>организма.</a:t>
            </a:r>
            <a:endParaRPr lang="ru-RU" dirty="0">
              <a:latin typeface="Arial"/>
              <a:cs typeface="Arial"/>
            </a:endParaRPr>
          </a:p>
          <a:p>
            <a:pPr>
              <a:buClr>
                <a:srgbClr val="4ECAE5"/>
              </a:buClr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Нормализират сърдечния </a:t>
            </a:r>
            <a:r>
              <a:rPr lang="ru-RU" dirty="0" smtClean="0">
                <a:latin typeface="Arial"/>
                <a:cs typeface="Arial"/>
              </a:rPr>
              <a:t>ритъм</a:t>
            </a:r>
          </a:p>
          <a:p>
            <a:pPr>
              <a:buClr>
                <a:srgbClr val="4ECAE5"/>
              </a:buClr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Повишават устойчивостта към стреса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451" y="1922500"/>
            <a:ext cx="4216109" cy="313932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Стимулират </a:t>
            </a:r>
            <a:r>
              <a:rPr lang="ru-RU" dirty="0">
                <a:latin typeface="Arial"/>
                <a:cs typeface="Arial"/>
              </a:rPr>
              <a:t>метаболитните ензими, протеини, </a:t>
            </a:r>
            <a:r>
              <a:rPr lang="bg-BG" dirty="0" smtClean="0">
                <a:latin typeface="Arial"/>
                <a:cs typeface="Arial"/>
              </a:rPr>
              <a:t>мазнини,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нуклеинови киселини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Участват в </a:t>
            </a:r>
            <a:r>
              <a:rPr lang="ru-RU" dirty="0" smtClean="0">
                <a:latin typeface="Arial"/>
                <a:cs typeface="Arial"/>
              </a:rPr>
              <a:t> производството </a:t>
            </a:r>
            <a:r>
              <a:rPr lang="ru-RU" dirty="0">
                <a:latin typeface="Arial"/>
                <a:cs typeface="Arial"/>
              </a:rPr>
              <a:t>на клетъчна енергия </a:t>
            </a:r>
            <a:r>
              <a:rPr lang="ru-RU" dirty="0" smtClean="0">
                <a:latin typeface="Arial"/>
                <a:cs typeface="Arial"/>
              </a:rPr>
              <a:t>АТФ</a:t>
            </a:r>
          </a:p>
          <a:p>
            <a:pPr>
              <a:buClr>
                <a:srgbClr val="4ECAE5"/>
              </a:buClr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Регулират съдовия </a:t>
            </a:r>
            <a:r>
              <a:rPr lang="ru-RU" dirty="0" smtClean="0">
                <a:latin typeface="Arial"/>
                <a:cs typeface="Arial"/>
              </a:rPr>
              <a:t>тонус</a:t>
            </a:r>
          </a:p>
          <a:p>
            <a:pPr>
              <a:buClr>
                <a:srgbClr val="4ECAE5"/>
              </a:buClr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Поддържат </a:t>
            </a:r>
            <a:r>
              <a:rPr lang="ru-RU" dirty="0">
                <a:latin typeface="Arial"/>
                <a:cs typeface="Arial"/>
              </a:rPr>
              <a:t>на киселинно-алкалния баланс</a:t>
            </a:r>
            <a:endParaRPr lang="ru-RU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45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Действие на </a:t>
            </a:r>
            <a:r>
              <a:rPr lang="ru-RU" sz="5000" dirty="0">
                <a:latin typeface="Arial"/>
                <a:cs typeface="Arial"/>
              </a:rPr>
              <a:t>М</a:t>
            </a:r>
            <a:r>
              <a:rPr lang="ru-RU" sz="5000" dirty="0" smtClean="0">
                <a:latin typeface="Arial"/>
                <a:cs typeface="Arial"/>
              </a:rPr>
              <a:t>агнезия</a:t>
            </a:r>
            <a:endParaRPr lang="ru-RU" sz="5000" dirty="0" smtClean="0">
              <a:latin typeface="Arial"/>
              <a:cs typeface="Arial"/>
            </a:endParaRPr>
          </a:p>
          <a:p>
            <a:r>
              <a:rPr lang="ru-RU" sz="5000" dirty="0" smtClean="0">
                <a:latin typeface="Arial"/>
                <a:cs typeface="Arial"/>
              </a:rPr>
              <a:t>върху </a:t>
            </a:r>
            <a:r>
              <a:rPr lang="ru-RU" sz="5000" dirty="0" smtClean="0">
                <a:latin typeface="Arial"/>
                <a:cs typeface="Arial"/>
              </a:rPr>
              <a:t>здравето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2810" y="1982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Изображение 1" descr="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Важен баланс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0198" y="2431318"/>
            <a:ext cx="2255960" cy="2255960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01155" y="2431318"/>
            <a:ext cx="2255960" cy="225596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9564" y="3079055"/>
            <a:ext cx="1843402" cy="861774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3391" y="3079055"/>
            <a:ext cx="1843402" cy="861774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man-bal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68" y="2374209"/>
            <a:ext cx="2538188" cy="253818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966805" y="3590241"/>
            <a:ext cx="407963" cy="1331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12956" y="3603557"/>
            <a:ext cx="407963" cy="1331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52810" y="1982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2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Източници </a:t>
            </a:r>
            <a:r>
              <a:rPr lang="en-US" sz="6000" dirty="0" err="1" smtClean="0">
                <a:latin typeface="Arial"/>
                <a:cs typeface="Arial"/>
              </a:rPr>
              <a:t>Ca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r>
              <a:rPr lang="ru-RU" sz="6000" dirty="0" smtClean="0">
                <a:latin typeface="Arial"/>
                <a:cs typeface="Arial"/>
              </a:rPr>
              <a:t>и </a:t>
            </a:r>
            <a:r>
              <a:rPr lang="en-US" sz="6000" dirty="0" smtClean="0">
                <a:latin typeface="Arial"/>
                <a:cs typeface="Arial"/>
              </a:rPr>
              <a:t>Mg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547" y="4622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Изображение 39" descr="tradeboard4yRIxC_im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2618" r="14787" b="8351"/>
          <a:stretch/>
        </p:blipFill>
        <p:spPr>
          <a:xfrm>
            <a:off x="587685" y="4905263"/>
            <a:ext cx="1103044" cy="11030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9" descr="Стоковые фотографии Parmigiano reggiano cheese, роялти-фри изображения Parmigiano reggiano cheese Deposit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13117" r="15006" b="9247"/>
          <a:stretch/>
        </p:blipFill>
        <p:spPr bwMode="auto">
          <a:xfrm>
            <a:off x="3942561" y="2966583"/>
            <a:ext cx="1165193" cy="114369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794020" y="1488502"/>
            <a:ext cx="1146350" cy="1146350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12565" y="1494241"/>
            <a:ext cx="1146349" cy="114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8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Ежедневна </a:t>
            </a:r>
            <a:r>
              <a:rPr lang="ru-RU" sz="6000" dirty="0" smtClean="0">
                <a:latin typeface="Arial"/>
                <a:cs typeface="Arial"/>
              </a:rPr>
              <a:t>потребност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547" y="4622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3610" y="1658967"/>
            <a:ext cx="115258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4426" y="1654295"/>
            <a:ext cx="100339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673" y="1755687"/>
            <a:ext cx="235703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4ECAE5"/>
                </a:solidFill>
                <a:latin typeface="Arial"/>
                <a:cs typeface="Arial"/>
              </a:rPr>
              <a:t>1000 мг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5432" y="1731162"/>
            <a:ext cx="1843402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400 мг</a:t>
            </a:r>
          </a:p>
        </p:txBody>
      </p:sp>
      <p:pic>
        <p:nvPicPr>
          <p:cNvPr id="5" name="Изображение 4" descr="tvorog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16303" r="25659" b="33219"/>
          <a:stretch/>
        </p:blipFill>
        <p:spPr>
          <a:xfrm flipH="1">
            <a:off x="707889" y="3017701"/>
            <a:ext cx="1056433" cy="10564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16841" y="4103678"/>
            <a:ext cx="1855660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660 </a:t>
            </a:r>
            <a:r>
              <a:rPr lang="ru-RU" sz="2000" dirty="0" err="1" smtClean="0">
                <a:latin typeface="Arial"/>
                <a:cs typeface="Arial"/>
              </a:rPr>
              <a:t>гр</a:t>
            </a:r>
            <a:endParaRPr lang="ru-RU" sz="2000" dirty="0" smtClean="0">
              <a:latin typeface="Arial"/>
              <a:cs typeface="Arial"/>
            </a:endParaRPr>
          </a:p>
          <a:p>
            <a:pPr algn="ctr"/>
            <a:r>
              <a:rPr lang="ru-RU" sz="1400" dirty="0">
                <a:latin typeface="Arial"/>
                <a:cs typeface="Arial"/>
              </a:rPr>
              <a:t>и</a:t>
            </a:r>
            <a:r>
              <a:rPr lang="ru-RU" sz="1400" dirty="0" smtClean="0">
                <a:latin typeface="Arial"/>
                <a:cs typeface="Arial"/>
              </a:rPr>
              <a:t>звара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2820" y="4132283"/>
            <a:ext cx="132334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/>
                <a:cs typeface="Arial"/>
              </a:rPr>
              <a:t>1100 </a:t>
            </a:r>
            <a:r>
              <a:rPr lang="ru-RU" sz="2000" dirty="0" smtClean="0">
                <a:latin typeface="Arial"/>
                <a:cs typeface="Arial"/>
              </a:rPr>
              <a:t>мл</a:t>
            </a:r>
            <a:endParaRPr lang="ru-RU" sz="1400" dirty="0" smtClean="0">
              <a:latin typeface="Arial"/>
              <a:cs typeface="Arial"/>
            </a:endParaRP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сметана 10</a:t>
            </a:r>
            <a:r>
              <a:rPr lang="en-US" sz="1400" dirty="0" smtClean="0">
                <a:latin typeface="Arial"/>
                <a:cs typeface="Arial"/>
              </a:rPr>
              <a:t>%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9950" y="4164367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80 </a:t>
            </a:r>
            <a:r>
              <a:rPr lang="ru-RU" sz="2000" dirty="0">
                <a:latin typeface="Arial"/>
                <a:cs typeface="Arial"/>
              </a:rPr>
              <a:t>г</a:t>
            </a:r>
            <a:endParaRPr lang="ru-RU" sz="2000" dirty="0" smtClean="0">
              <a:latin typeface="Arial"/>
              <a:cs typeface="Arial"/>
            </a:endParaRP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пармезан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081" y="6005407"/>
            <a:ext cx="2050420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 кг 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раци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09986" y="6017093"/>
            <a:ext cx="107356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1300 г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фъстъци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4013" y="6017093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33 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 яйца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9578" y="4191431"/>
            <a:ext cx="107356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10 </a:t>
            </a:r>
            <a:r>
              <a:rPr lang="ru-RU" sz="1400" dirty="0" smtClean="0">
                <a:latin typeface="Arial"/>
                <a:cs typeface="Arial"/>
              </a:rPr>
              <a:t>банана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3266" y="4085516"/>
            <a:ext cx="1953576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2 кг </a:t>
            </a:r>
          </a:p>
          <a:p>
            <a:pPr algn="ctr"/>
            <a:r>
              <a:rPr lang="ru-RU" sz="1400" dirty="0">
                <a:latin typeface="Arial"/>
                <a:cs typeface="Arial"/>
              </a:rPr>
              <a:t>п</a:t>
            </a:r>
            <a:r>
              <a:rPr lang="ru-RU" sz="1400" dirty="0" smtClean="0">
                <a:latin typeface="Arial"/>
                <a:cs typeface="Arial"/>
              </a:rPr>
              <a:t>илешко </a:t>
            </a:r>
            <a:r>
              <a:rPr lang="ru-RU" sz="1400" dirty="0" smtClean="0">
                <a:latin typeface="Arial"/>
                <a:cs typeface="Arial"/>
              </a:rPr>
              <a:t>месо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0573" y="6012700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1700 г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картофи</a:t>
            </a:r>
            <a:endParaRPr lang="ru-RU" sz="1400" dirty="0" smtClean="0">
              <a:latin typeface="Arial"/>
              <a:cs typeface="Arial"/>
            </a:endParaRPr>
          </a:p>
        </p:txBody>
      </p:sp>
      <p:pic>
        <p:nvPicPr>
          <p:cNvPr id="37" name="Изображение 36" descr="120830122212-120910144527-p-O-slivki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-12861" r="15223" b="12861"/>
          <a:stretch/>
        </p:blipFill>
        <p:spPr>
          <a:xfrm>
            <a:off x="2212606" y="2976995"/>
            <a:ext cx="1170943" cy="11332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Изображение 40" descr="arahi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6109" r="23762" b="10139"/>
          <a:stretch/>
        </p:blipFill>
        <p:spPr>
          <a:xfrm>
            <a:off x="2212606" y="4820456"/>
            <a:ext cx="1094075" cy="111354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Изображение 41" descr="12492284511424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2134" r="9422" b="585"/>
          <a:stretch/>
        </p:blipFill>
        <p:spPr>
          <a:xfrm>
            <a:off x="3996236" y="4894765"/>
            <a:ext cx="1144259" cy="110688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Изображение 42" descr="1359672640_banany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381" r="17912" b="8678"/>
          <a:stretch/>
        </p:blipFill>
        <p:spPr>
          <a:xfrm>
            <a:off x="5588759" y="3017701"/>
            <a:ext cx="1115203" cy="111032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Изображение 43" descr="kurinoe-file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9929" r="43181" b="24347"/>
          <a:stretch/>
        </p:blipFill>
        <p:spPr>
          <a:xfrm>
            <a:off x="7454466" y="2984393"/>
            <a:ext cx="1131176" cy="110112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Изображение 44" descr="potato_png2391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-19796" r="15125" b="9928"/>
          <a:stretch/>
        </p:blipFill>
        <p:spPr>
          <a:xfrm>
            <a:off x="5585068" y="4832142"/>
            <a:ext cx="1118894" cy="11110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6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1102</Words>
  <Application>Microsoft Office PowerPoint</Application>
  <PresentationFormat>On-screen Show (4:3)</PresentationFormat>
  <Paragraphs>199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АртДиректор</dc:creator>
  <cp:lastModifiedBy>Diana</cp:lastModifiedBy>
  <cp:revision>99</cp:revision>
  <dcterms:created xsi:type="dcterms:W3CDTF">2015-05-12T11:34:55Z</dcterms:created>
  <dcterms:modified xsi:type="dcterms:W3CDTF">2015-05-25T08:28:26Z</dcterms:modified>
</cp:coreProperties>
</file>