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914" autoAdjust="0"/>
  </p:normalViewPr>
  <p:slideViewPr>
    <p:cSldViewPr>
      <p:cViewPr varScale="1">
        <p:scale>
          <a:sx n="18" d="100"/>
          <a:sy n="18" d="100"/>
        </p:scale>
        <p:origin x="140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3215-5B3C-4807-9828-E20BFB255084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71207-770F-4762-8106-9FA15C4A6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Защо рибеното масло и рибата не са добър избор?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поговорка гласи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ищо не плаши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хората по земното кълбо така, както известното рибено масло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Като се абстрахираме от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преувеличаването, възрастните специалисти могат да потвърдят, че от това старо средство действително имаме основание да се опасяваме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Преди всичко - в рибеното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масло от черен дроб на риба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съвременните неблагоприятни условия се натрупват мастноразтворими химикали, тежки метали и радионуклеиди. Освен това, в рибеното масло се съдържат голямо количество витамин Д и по-малко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Затова, ако се стремим 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помощта на рибеното масло да получим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достатъчно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 може да предозираме витамин Д, което може да предизвика отравяне.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дори да консумираме купена от магазина морска риба, това отново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е гаранция, че организмът ще получи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 3 киселини. Особено,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ако рибата не е отглеждана в естествена среда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в развъдник.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Ако рибата не е хранила с малки морски рибки в естествената си среда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то тя не съдържа Омега 3.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5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последното тримесечие от бременността и през първите 4 месеца от постнаталния живот за бързия растеж на мозъка на детето е необходимо голямо количество ПНМК, в това число омега 3, защото в този период производните биологически активни тъканни хормони (ейкозаноиди) — невротрансмитери — оказват функционално влияние на развитието на главния мозък и зрителния анализатор.</a:t>
            </a:r>
            <a:endParaRPr lang="ru-RU" dirty="0" smtClean="0"/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провеждане на клинични изследвания на здрави бременни жени от 13 седмица на бременността до раждането са давани капсули с рибено масло. При тези майки се наблюдавало по-високо съдържание на мастни киселини от семейството на омега 3 във фосфолипидите (които формират стените на клетките) пъпната плазма и стените на съдовете. Учените направили извод, че мазнините от семейството на омега 3 влияят благоприятно върху развитието на новороденото в неонаталния период.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Омега 3 киселините, попадайки в детето през плацентата, осигуряват пълноценно развитие на неговата централна нервна система; подобряват усвояването на калция и магнезия в клетките, осигурявайки транспортирането на тези минерали през мембраната, и потискат действието на циклооксигеназата, което намалява нивото на левкотриени, предизвикващи възпаления и алергии. Образуването на запаси от омега 3 в организма на плода протича интензивно в третото тримесечие на бременността. Тъй като при недоносените деца този важен период от развитието е съкратен или липсва, концентрацията на ДХК в ранния неонатален период при тях е по-ниска, отколкото при нормално износените деца. Както е известно, запасът от омега 3  ще се изразходва в първите няколко месеца от раждането на детето. В подкрепа на това, че ДХК омега-3 има сериозно значение за развитието на мозъка, свидетелства и фактът на подобряване на остротата на зрението при добавяне на омега 3 към храната на детето.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появата на дефицит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ПНМК при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децата в първите години от живота им при порастването им могат да развият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сърдечно-съдови нарушения, проблеми, свързани с високо ниво на холестерол, нарушения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зрението, имунитета, трудности в обучението, нарушения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нервната системи.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ПНМК В РАЗВИТИЕТО НА НЕРВНАТА СИСТЕМА И ЗРЕНИЕТО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ДЕТЕТО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Днес вече разполагаме с много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доказателства за особената роля 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ПНМК от класа Омега 3 в съзряването и функционирането на централната нервна система при децата. Адекватното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постъпване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ПНМК в периода на неонаталното развитие и в първите месеци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живота на детето е фактор, който определя развитието на мозъка и зрението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ПНМК И ИМУНИТЕТ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вече отбелязахме,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полиненаситените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мастни киселини влизат в състава на мембраната на всички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имунокомпетентни клетки, вляейки на посоката на имунния отговор.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 е, че определяща роля в модулирането на функциите на имунната система чрез своите пластични и метаболични функции играят полиненаситените мастни киселини, отнасящи се към Омега 3 и Омега 6 групи ПНМК.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 3 спада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към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полиненаситените мастни киселини и не се изработват самостоятелно от организма.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ПНМК оказват функционално влияние върху развитието на главния мозък и зрителния анализатор, което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особено важно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време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вътреутробния период и на ранните етапи от развитието на детето.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Омега-3 има широк спектър на действие върху различните системи, което обуславя тяхната ефективност при включването им в храненето на детето от ранна възраст (от 3 години).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доказана взаимовръзката между дефицита на омега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ПНМК и риска от развитие на синдрома на дефицит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внимание и хиперактивност (СДВХ).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добавянето на омега 3 ПНМК към храненето помага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преодоляване на поведенчески проблеми и трудности в обучението на деца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със СДВХ.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Учените от Оксфордския университет са доказали, че при 40% от децата при редовна употреба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омега 3 се е увеличила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способността за четене и писане (в изследването са участвали повече от 300 ученици на възраст от 5 до 12 години). Резултатите са показали и увеличаване на концентрацията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вниманието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децата и значително подобряване на поведението 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Полиненаситените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мастни киселини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които се отнасят към незаменимите фактори на храненето, в последно време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 признати за най-важните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микроелементи, осигуряващи нормалното развитие и поддържане на баланса между физиологичните и патологичните процеси в организма.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8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Систематичните епидемиологични изследвания на състоянието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храненето и здравето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възрастни и деца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различни региони на Русия, провеждани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Националния институт по хранене, при по-голямата част от населението се наблюдават нарушения в храненето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най-разпространените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които са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 на животински протеини, достигащ 15–20% от препоръчаните стойности; дефицит на полиненаситени мастни киселини на фона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излишък на животински мазнини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дефицит на повечето витамини.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Всички тези нарушения се наблюдават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повсеместно и целогодишно при по-голямата част от населението.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храненето на детето от ранна възраст особено място трябва да заемат мазнините, които изпълняват функциите на структурни компоненти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биологичните мембрани на клетките и на резервен енергиен материал, защото имат активна роля в установяването и регулирането на функциите на целия организъм, в това число имунологична защита.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Освен това, съществуват определена категория хора, които имат ограничения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храненето поради медицински показания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Най-показателен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пример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 децата с множествена хранителна алергия, които спазват дълго време хипоалергенна диета. Рибата е високоалергенен продукт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поради това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традиционно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изключва от храненето на тази категория болни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тях се наблюдава още по-голям дефицит на ПНМК.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Още един проблем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детската възраст — «хранителни предпочитания» или «избирателен апетит»,  неговото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обсъждане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влиза в задачите на този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обзор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съществува широко известен факт: много деца не ядат определени продукти, просто защото «не искат». Именно поради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това особено актуално за здравето на децата е създаването на хранителни добавки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които да са удобни за прием и да притежават добри органолептични свойства.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8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90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774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Вашият правилен семеен подход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1207-770F-4762-8106-9FA15C4A68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3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2328" y="4601977"/>
            <a:ext cx="6079443" cy="1282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Omega_3_Orange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Omega_3_Oranges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pic>
        <p:nvPicPr>
          <p:cNvPr id="3" name="Изображение 2" descr="LogoCoralClu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0" y="4234307"/>
            <a:ext cx="2926080" cy="284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Omega_3_Oranges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"/>
            <a:ext cx="20104100" cy="113057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2850" y="3063875"/>
            <a:ext cx="10303653" cy="446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  <a:tabLst>
                <a:tab pos="1463040" algn="l"/>
                <a:tab pos="2594610" algn="l"/>
                <a:tab pos="2729865" algn="l"/>
                <a:tab pos="3591560" algn="l"/>
                <a:tab pos="4034154" algn="l"/>
                <a:tab pos="5195570" algn="l"/>
                <a:tab pos="7875270" algn="l"/>
              </a:tabLst>
            </a:pPr>
            <a:r>
              <a:rPr sz="6600" spc="-5" dirty="0" err="1" smtClean="0">
                <a:solidFill>
                  <a:schemeClr val="bg1"/>
                </a:solidFill>
              </a:rPr>
              <a:t>Ни</a:t>
            </a:r>
            <a:r>
              <a:rPr lang="bg-BG" sz="6600" spc="-5" dirty="0" smtClean="0">
                <a:solidFill>
                  <a:schemeClr val="bg1"/>
                </a:solidFill>
              </a:rPr>
              <a:t>щ</a:t>
            </a:r>
            <a:r>
              <a:rPr sz="6600" spc="-5" dirty="0" smtClean="0">
                <a:solidFill>
                  <a:schemeClr val="bg1"/>
                </a:solidFill>
              </a:rPr>
              <a:t>о</a:t>
            </a:r>
            <a:r>
              <a:rPr lang="bg-BG" sz="6600" spc="-5" dirty="0" smtClean="0">
                <a:solidFill>
                  <a:schemeClr val="bg1"/>
                </a:solidFill>
              </a:rPr>
              <a:t> не плаши хората по земното кълбо така, както известното рибено масло</a:t>
            </a:r>
            <a:r>
              <a:rPr sz="6600" dirty="0" smtClean="0">
                <a:solidFill>
                  <a:schemeClr val="bg1"/>
                </a:solidFill>
              </a:rPr>
              <a:t>….</a:t>
            </a:r>
            <a:endParaRPr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Omega_3_Oranges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573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40" y="1519027"/>
            <a:ext cx="17152409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Значение</a:t>
            </a:r>
            <a:r>
              <a:rPr lang="bg-BG" sz="6600" spc="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на</a:t>
            </a:r>
            <a:r>
              <a:rPr sz="6600" spc="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6600" spc="-1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Омега </a:t>
            </a:r>
            <a:r>
              <a:rPr sz="6600" spc="-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bg-BG" sz="66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</a:t>
            </a:r>
            <a:r>
              <a:rPr sz="6600" spc="1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6600" spc="-2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детск</a:t>
            </a:r>
            <a:r>
              <a:rPr lang="bg-BG" sz="6600" spc="-2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ия</a:t>
            </a:r>
            <a:r>
              <a:rPr sz="6600" spc="28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6600" spc="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</a:t>
            </a:r>
            <a:r>
              <a:rPr lang="bg-BG" sz="6600" spc="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ъ</a:t>
            </a:r>
            <a:r>
              <a:rPr sz="6600" spc="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</a:t>
            </a:r>
            <a:endParaRPr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5578" y="8961228"/>
            <a:ext cx="158242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2850" spc="-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20" dirty="0" err="1" smtClean="0">
                <a:solidFill>
                  <a:srgbClr val="414042"/>
                </a:solidFill>
                <a:latin typeface="Arial"/>
                <a:cs typeface="Arial"/>
              </a:rPr>
              <a:t>мес</a:t>
            </a:r>
            <a:r>
              <a:rPr lang="bg-BG" sz="2850" spc="20" dirty="0" smtClean="0">
                <a:solidFill>
                  <a:srgbClr val="414042"/>
                </a:solidFill>
                <a:latin typeface="Arial"/>
                <a:cs typeface="Arial"/>
              </a:rPr>
              <a:t>е</a:t>
            </a:r>
            <a:r>
              <a:rPr sz="2850" spc="20" dirty="0" smtClean="0">
                <a:solidFill>
                  <a:srgbClr val="414042"/>
                </a:solidFill>
                <a:latin typeface="Arial"/>
                <a:cs typeface="Arial"/>
              </a:rPr>
              <a:t>ц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8637" y="8961228"/>
            <a:ext cx="177292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5" dirty="0" smtClean="0">
                <a:solidFill>
                  <a:srgbClr val="414042"/>
                </a:solidFill>
                <a:latin typeface="Arial"/>
                <a:cs typeface="Arial"/>
              </a:rPr>
              <a:t>5</a:t>
            </a:r>
            <a:r>
              <a:rPr sz="2850" spc="-5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0" dirty="0" err="1" smtClean="0">
                <a:solidFill>
                  <a:srgbClr val="414042"/>
                </a:solidFill>
                <a:latin typeface="Arial"/>
                <a:cs typeface="Arial"/>
              </a:rPr>
              <a:t>мес</a:t>
            </a:r>
            <a:r>
              <a:rPr lang="bg-BG" sz="2850" spc="10" dirty="0" smtClean="0">
                <a:solidFill>
                  <a:srgbClr val="414042"/>
                </a:solidFill>
                <a:latin typeface="Arial"/>
                <a:cs typeface="Arial"/>
              </a:rPr>
              <a:t>е</a:t>
            </a:r>
            <a:r>
              <a:rPr sz="2850" spc="10" dirty="0" smtClean="0">
                <a:solidFill>
                  <a:srgbClr val="414042"/>
                </a:solidFill>
                <a:latin typeface="Arial"/>
                <a:cs typeface="Arial"/>
              </a:rPr>
              <a:t>ц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1601" y="8961228"/>
            <a:ext cx="282765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20" dirty="0" smtClean="0">
                <a:solidFill>
                  <a:srgbClr val="414042"/>
                </a:solidFill>
                <a:latin typeface="Arial"/>
                <a:cs typeface="Arial"/>
              </a:rPr>
              <a:t>   </a:t>
            </a:r>
            <a:r>
              <a:rPr sz="2850" spc="20" dirty="0" err="1" smtClean="0">
                <a:solidFill>
                  <a:srgbClr val="414042"/>
                </a:solidFill>
                <a:latin typeface="Arial"/>
                <a:cs typeface="Arial"/>
              </a:rPr>
              <a:t>Но</a:t>
            </a:r>
            <a:r>
              <a:rPr sz="2850" spc="-20" dirty="0" err="1" smtClean="0">
                <a:solidFill>
                  <a:srgbClr val="414042"/>
                </a:solidFill>
                <a:latin typeface="Arial"/>
                <a:cs typeface="Arial"/>
              </a:rPr>
              <a:t>в</a:t>
            </a:r>
            <a:r>
              <a:rPr sz="2850" spc="15" dirty="0" err="1" smtClean="0">
                <a:solidFill>
                  <a:srgbClr val="414042"/>
                </a:solidFill>
                <a:latin typeface="Arial"/>
                <a:cs typeface="Arial"/>
              </a:rPr>
              <a:t>ор</a:t>
            </a:r>
            <a:r>
              <a:rPr sz="2850" spc="-20" dirty="0" err="1" smtClean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2850" spc="20" dirty="0" err="1" smtClean="0">
                <a:solidFill>
                  <a:srgbClr val="414042"/>
                </a:solidFill>
                <a:latin typeface="Arial"/>
                <a:cs typeface="Arial"/>
              </a:rPr>
              <a:t>ден</a:t>
            </a:r>
            <a:r>
              <a:rPr lang="bg-BG" sz="2850" spc="20" dirty="0" smtClean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5915" y="9932036"/>
            <a:ext cx="248348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15" dirty="0" smtClean="0">
                <a:solidFill>
                  <a:srgbClr val="F5821F"/>
                </a:solidFill>
                <a:latin typeface="Arial"/>
                <a:cs typeface="Arial"/>
              </a:rPr>
              <a:t>  </a:t>
            </a:r>
            <a:r>
              <a:rPr sz="2850" spc="15" dirty="0" err="1" smtClean="0">
                <a:solidFill>
                  <a:srgbClr val="F5821F"/>
                </a:solidFill>
                <a:latin typeface="Arial"/>
                <a:cs typeface="Arial"/>
              </a:rPr>
              <a:t>Бременност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25453" y="8961228"/>
            <a:ext cx="1863869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5" dirty="0" smtClean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2850" spc="-8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-15" dirty="0" err="1" smtClean="0">
                <a:solidFill>
                  <a:srgbClr val="414042"/>
                </a:solidFill>
                <a:latin typeface="Arial"/>
                <a:cs typeface="Arial"/>
              </a:rPr>
              <a:t>год</a:t>
            </a:r>
            <a:r>
              <a:rPr lang="bg-BG" sz="2850" spc="-15" dirty="0" smtClean="0">
                <a:solidFill>
                  <a:srgbClr val="414042"/>
                </a:solidFill>
                <a:latin typeface="Arial"/>
                <a:cs typeface="Arial"/>
              </a:rPr>
              <a:t>ини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27593" y="8961228"/>
            <a:ext cx="1676400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6</a:t>
            </a:r>
            <a:r>
              <a:rPr sz="2850" spc="-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bg-BG" sz="2850" spc="-90" dirty="0" smtClean="0">
                <a:solidFill>
                  <a:srgbClr val="414042"/>
                </a:solidFill>
                <a:latin typeface="Arial"/>
                <a:cs typeface="Arial"/>
              </a:rPr>
              <a:t>години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687659" y="8961228"/>
            <a:ext cx="2047561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" dirty="0">
                <a:solidFill>
                  <a:srgbClr val="414042"/>
                </a:solidFill>
                <a:latin typeface="Arial"/>
                <a:cs typeface="Arial"/>
              </a:rPr>
              <a:t>12</a:t>
            </a:r>
            <a:r>
              <a:rPr sz="2850" spc="-8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bg-BG" sz="2850" spc="-85" dirty="0" smtClean="0">
                <a:solidFill>
                  <a:srgbClr val="414042"/>
                </a:solidFill>
                <a:latin typeface="Arial"/>
                <a:cs typeface="Arial"/>
              </a:rPr>
              <a:t>години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Omega_3_Oranges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282" y="4952793"/>
            <a:ext cx="8772567" cy="128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pc="-30" dirty="0">
                <a:solidFill>
                  <a:srgbClr val="FFFFFF"/>
                </a:solidFill>
              </a:rPr>
              <a:t>Х</a:t>
            </a:r>
            <a:r>
              <a:rPr spc="-30" dirty="0" err="1" smtClean="0">
                <a:solidFill>
                  <a:srgbClr val="FFFFFF"/>
                </a:solidFill>
              </a:rPr>
              <a:t>иперактивност</a:t>
            </a:r>
            <a:endParaRPr spc="-3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Omega_3_Oranges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764" y="3194374"/>
            <a:ext cx="8389286" cy="4769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25699"/>
              </a:lnSpc>
            </a:pPr>
            <a:r>
              <a:rPr sz="4100" spc="20" dirty="0" err="1" smtClean="0">
                <a:solidFill>
                  <a:srgbClr val="FFFFFF"/>
                </a:solidFill>
              </a:rPr>
              <a:t>По</a:t>
            </a:r>
            <a:r>
              <a:rPr sz="4100" spc="20" dirty="0" smtClean="0">
                <a:solidFill>
                  <a:srgbClr val="FFFFFF"/>
                </a:solidFill>
              </a:rPr>
              <a:t> </a:t>
            </a:r>
            <a:r>
              <a:rPr sz="4100" spc="30" dirty="0" err="1" smtClean="0">
                <a:solidFill>
                  <a:srgbClr val="FFFFFF"/>
                </a:solidFill>
              </a:rPr>
              <a:t>данн</a:t>
            </a:r>
            <a:r>
              <a:rPr lang="bg-BG" sz="4100" spc="30" dirty="0" smtClean="0">
                <a:solidFill>
                  <a:srgbClr val="FFFFFF"/>
                </a:solidFill>
              </a:rPr>
              <a:t>и на Националния институт по хранене на Русия при около 80% от децата и възрастните в страната се наблюдава</a:t>
            </a:r>
            <a:r>
              <a:rPr sz="4100" spc="30" dirty="0" smtClean="0">
                <a:solidFill>
                  <a:srgbClr val="FFFFFF"/>
                </a:solidFill>
              </a:rPr>
              <a:t> </a:t>
            </a:r>
            <a:r>
              <a:rPr sz="4100" spc="60" dirty="0" err="1" smtClean="0">
                <a:solidFill>
                  <a:srgbClr val="FFFFFF"/>
                </a:solidFill>
              </a:rPr>
              <a:t>дефицит</a:t>
            </a:r>
            <a:r>
              <a:rPr lang="bg-BG" sz="4100" spc="60" dirty="0" smtClean="0">
                <a:solidFill>
                  <a:srgbClr val="FFFFFF"/>
                </a:solidFill>
              </a:rPr>
              <a:t> на </a:t>
            </a:r>
            <a:r>
              <a:rPr sz="4100" spc="45" dirty="0" err="1" smtClean="0">
                <a:solidFill>
                  <a:srgbClr val="FFFFFF"/>
                </a:solidFill>
              </a:rPr>
              <a:t>Омега</a:t>
            </a:r>
            <a:r>
              <a:rPr sz="4100" spc="45" dirty="0" smtClean="0">
                <a:solidFill>
                  <a:srgbClr val="FFFFFF"/>
                </a:solidFill>
              </a:rPr>
              <a:t>- </a:t>
            </a:r>
            <a:r>
              <a:rPr sz="4100" spc="10" dirty="0" smtClean="0">
                <a:solidFill>
                  <a:srgbClr val="FFFFFF"/>
                </a:solidFill>
              </a:rPr>
              <a:t>3</a:t>
            </a:r>
            <a:r>
              <a:rPr lang="bg-BG" sz="4100" spc="10" dirty="0" smtClean="0">
                <a:solidFill>
                  <a:srgbClr val="FFFFFF"/>
                </a:solidFill>
              </a:rPr>
              <a:t>.</a:t>
            </a:r>
            <a:br>
              <a:rPr lang="bg-BG" sz="4100" spc="10" dirty="0" smtClean="0">
                <a:solidFill>
                  <a:srgbClr val="FFFFFF"/>
                </a:solidFill>
              </a:rPr>
            </a:br>
            <a:endParaRPr sz="4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Omega_3_Oranges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758" y="1383376"/>
            <a:ext cx="16720819" cy="128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345" dirty="0">
                <a:solidFill>
                  <a:srgbClr val="FFFFFF"/>
                </a:solidFill>
              </a:rPr>
              <a:t>«Омега </a:t>
            </a:r>
            <a:r>
              <a:rPr spc="225" dirty="0">
                <a:solidFill>
                  <a:srgbClr val="FFFFFF"/>
                </a:solidFill>
              </a:rPr>
              <a:t>3 </a:t>
            </a:r>
            <a:r>
              <a:rPr lang="bg-BG" spc="350" dirty="0" smtClean="0">
                <a:solidFill>
                  <a:srgbClr val="FFFFFF"/>
                </a:solidFill>
              </a:rPr>
              <a:t>Портокал</a:t>
            </a:r>
            <a:r>
              <a:rPr spc="350" dirty="0" smtClean="0">
                <a:solidFill>
                  <a:srgbClr val="FFFFFF"/>
                </a:solidFill>
              </a:rPr>
              <a:t>»</a:t>
            </a:r>
            <a:endParaRPr spc="305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3089" y="5938664"/>
            <a:ext cx="7946390" cy="1434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2850" spc="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lang="bg-BG" sz="2850" spc="5" dirty="0" smtClean="0">
                <a:solidFill>
                  <a:srgbClr val="FFFFFF"/>
                </a:solidFill>
                <a:latin typeface="Arial"/>
                <a:cs typeface="Arial"/>
              </a:rPr>
              <a:t>сигурява правилно</a:t>
            </a:r>
            <a:r>
              <a:rPr lang="ru-RU" sz="28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" dirty="0" err="1" smtClean="0">
                <a:solidFill>
                  <a:srgbClr val="FFFFFF"/>
                </a:solidFill>
                <a:latin typeface="Arial"/>
                <a:cs typeface="Arial"/>
              </a:rPr>
              <a:t>интелектуално</a:t>
            </a:r>
            <a:r>
              <a:rPr sz="28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" dirty="0" err="1" smtClean="0">
                <a:solidFill>
                  <a:srgbClr val="FFFFFF"/>
                </a:solidFill>
                <a:latin typeface="Arial"/>
                <a:cs typeface="Arial"/>
              </a:rPr>
              <a:t>развитие</a:t>
            </a:r>
            <a:r>
              <a:rPr lang="bg-BG" sz="2850" spc="10" dirty="0" smtClean="0">
                <a:solidFill>
                  <a:srgbClr val="FFFFFF"/>
                </a:solidFill>
                <a:latin typeface="Arial"/>
                <a:cs typeface="Arial"/>
              </a:rPr>
              <a:t> на детето</a:t>
            </a:r>
            <a:r>
              <a:rPr sz="2850" spc="15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850" spc="5" dirty="0" err="1" smtClean="0">
                <a:solidFill>
                  <a:srgbClr val="FFFFFF"/>
                </a:solidFill>
                <a:latin typeface="Arial"/>
                <a:cs typeface="Arial"/>
              </a:rPr>
              <a:t>подд</a:t>
            </a:r>
            <a:r>
              <a:rPr lang="bg-BG" sz="2850" spc="5" dirty="0" smtClean="0">
                <a:solidFill>
                  <a:srgbClr val="FFFFFF"/>
                </a:solidFill>
                <a:latin typeface="Arial"/>
                <a:cs typeface="Arial"/>
              </a:rPr>
              <a:t>ъ</a:t>
            </a:r>
            <a:r>
              <a:rPr sz="2850" spc="5" dirty="0" err="1" smtClean="0">
                <a:solidFill>
                  <a:srgbClr val="FFFFFF"/>
                </a:solidFill>
                <a:latin typeface="Arial"/>
                <a:cs typeface="Arial"/>
              </a:rPr>
              <a:t>ржа</a:t>
            </a:r>
            <a:r>
              <a:rPr sz="28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5" dirty="0" err="1" smtClean="0">
                <a:solidFill>
                  <a:srgbClr val="FFFFFF"/>
                </a:solidFill>
                <a:latin typeface="Arial"/>
                <a:cs typeface="Arial"/>
              </a:rPr>
              <a:t>концентраци</a:t>
            </a:r>
            <a:r>
              <a:rPr lang="bg-BG" sz="2850" spc="15" dirty="0" smtClean="0">
                <a:solidFill>
                  <a:srgbClr val="FFFFFF"/>
                </a:solidFill>
                <a:latin typeface="Arial"/>
                <a:cs typeface="Arial"/>
              </a:rPr>
              <a:t>ята, паметта</a:t>
            </a:r>
            <a:r>
              <a:rPr sz="28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dirty="0" err="1" smtClean="0">
                <a:solidFill>
                  <a:srgbClr val="FFFFFF"/>
                </a:solidFill>
                <a:latin typeface="Arial"/>
                <a:cs typeface="Arial"/>
              </a:rPr>
              <a:t>вним</a:t>
            </a:r>
            <a:r>
              <a:rPr lang="bg-BG" sz="2850" dirty="0" smtClean="0">
                <a:solidFill>
                  <a:srgbClr val="FFFFFF"/>
                </a:solidFill>
                <a:latin typeface="Arial"/>
                <a:cs typeface="Arial"/>
              </a:rPr>
              <a:t>анието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2805" y="8782649"/>
            <a:ext cx="7206615" cy="91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15" dirty="0" err="1" smtClean="0">
                <a:solidFill>
                  <a:srgbClr val="FFFFFF"/>
                </a:solidFill>
                <a:latin typeface="Arial"/>
                <a:cs typeface="Arial"/>
              </a:rPr>
              <a:t>Разви</a:t>
            </a:r>
            <a:r>
              <a:rPr lang="bg-BG" sz="2850" spc="215" dirty="0" smtClean="0">
                <a:solidFill>
                  <a:srgbClr val="FFFFFF"/>
                </a:solidFill>
                <a:latin typeface="Arial"/>
                <a:cs typeface="Arial"/>
              </a:rPr>
              <a:t>ва фината моторика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850" spc="18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850" spc="229" dirty="0" err="1" smtClean="0">
                <a:solidFill>
                  <a:srgbClr val="FFFFFF"/>
                </a:solidFill>
                <a:latin typeface="Arial"/>
                <a:cs typeface="Arial"/>
              </a:rPr>
              <a:t>моторно-зрителн</a:t>
            </a:r>
            <a:r>
              <a:rPr lang="bg-BG" sz="2850" spc="229" dirty="0" smtClean="0">
                <a:solidFill>
                  <a:srgbClr val="FFFFFF"/>
                </a:solidFill>
                <a:latin typeface="Arial"/>
                <a:cs typeface="Arial"/>
              </a:rPr>
              <a:t>ата</a:t>
            </a:r>
            <a:r>
              <a:rPr sz="2850" spc="28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254" dirty="0" err="1" smtClean="0">
                <a:solidFill>
                  <a:srgbClr val="FFFFFF"/>
                </a:solidFill>
                <a:latin typeface="Arial"/>
                <a:cs typeface="Arial"/>
              </a:rPr>
              <a:t>координаци</a:t>
            </a:r>
            <a:r>
              <a:rPr lang="bg-BG" sz="2850" spc="254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72184" y="8745833"/>
            <a:ext cx="7653655" cy="956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500"/>
              </a:lnSpc>
            </a:pPr>
            <a:r>
              <a:rPr sz="2850" spc="5" dirty="0" err="1" smtClean="0">
                <a:solidFill>
                  <a:srgbClr val="FFFFFF"/>
                </a:solidFill>
                <a:latin typeface="Arial"/>
                <a:cs typeface="Arial"/>
              </a:rPr>
              <a:t>Нормализ</a:t>
            </a:r>
            <a:r>
              <a:rPr lang="bg-BG" sz="2850" spc="5" dirty="0" smtClean="0">
                <a:solidFill>
                  <a:srgbClr val="FFFFFF"/>
                </a:solidFill>
                <a:latin typeface="Arial"/>
                <a:cs typeface="Arial"/>
              </a:rPr>
              <a:t>ира</a:t>
            </a:r>
            <a:r>
              <a:rPr sz="28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5" dirty="0" err="1" smtClean="0">
                <a:solidFill>
                  <a:srgbClr val="FFFFFF"/>
                </a:solidFill>
                <a:latin typeface="Arial"/>
                <a:cs typeface="Arial"/>
              </a:rPr>
              <a:t>поведение</a:t>
            </a:r>
            <a:r>
              <a:rPr lang="bg-BG" sz="2850" spc="5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2850" spc="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bg-BG" sz="2850" spc="5" dirty="0" smtClean="0">
                <a:solidFill>
                  <a:srgbClr val="FFFFFF"/>
                </a:solidFill>
                <a:latin typeface="Arial"/>
                <a:cs typeface="Arial"/>
              </a:rPr>
              <a:t> прави детето по-спокойно и уравновесено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0787" y="4168024"/>
            <a:ext cx="795869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0" dirty="0" err="1" smtClean="0">
                <a:solidFill>
                  <a:srgbClr val="FFFFFF"/>
                </a:solidFill>
                <a:latin typeface="Arial"/>
                <a:cs typeface="Arial"/>
              </a:rPr>
              <a:t>Защит</a:t>
            </a:r>
            <a:r>
              <a:rPr lang="bg-BG" sz="2850" spc="20" dirty="0" smtClean="0">
                <a:solidFill>
                  <a:srgbClr val="FFFFFF"/>
                </a:solidFill>
                <a:latin typeface="Arial"/>
                <a:cs typeface="Arial"/>
              </a:rPr>
              <a:t>ава сърцето и кръвоносните съдове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72184" y="6034878"/>
            <a:ext cx="766699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70" dirty="0" smtClean="0">
                <a:solidFill>
                  <a:srgbClr val="FFFFFF"/>
                </a:solidFill>
                <a:latin typeface="Arial"/>
                <a:cs typeface="Arial"/>
              </a:rPr>
              <a:t>Действа</a:t>
            </a:r>
            <a:r>
              <a:rPr sz="2850" spc="1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80" dirty="0" err="1" smtClean="0">
                <a:solidFill>
                  <a:srgbClr val="FFFFFF"/>
                </a:solidFill>
                <a:latin typeface="Arial"/>
                <a:cs typeface="Arial"/>
              </a:rPr>
              <a:t>общ</a:t>
            </a:r>
            <a:r>
              <a:rPr lang="bg-BG" sz="28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850" spc="80" dirty="0" err="1" smtClean="0">
                <a:solidFill>
                  <a:srgbClr val="FFFFFF"/>
                </a:solidFill>
                <a:latin typeface="Arial"/>
                <a:cs typeface="Arial"/>
              </a:rPr>
              <a:t>укреп</a:t>
            </a:r>
            <a:r>
              <a:rPr lang="bg-BG" sz="2850" spc="80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2850" spc="80" dirty="0" smtClean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lang="bg-BG" sz="2850" spc="80" dirty="0" smtClean="0">
                <a:solidFill>
                  <a:srgbClr val="FFFFFF"/>
                </a:solidFill>
                <a:latin typeface="Arial"/>
                <a:cs typeface="Arial"/>
              </a:rPr>
              <a:t>о и оздравително върху детския</a:t>
            </a:r>
            <a:r>
              <a:rPr lang="bg-BG" sz="28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spc="10" dirty="0" err="1" smtClean="0">
                <a:solidFill>
                  <a:srgbClr val="FFFFFF"/>
                </a:solidFill>
                <a:latin typeface="Arial"/>
                <a:cs typeface="Arial"/>
              </a:rPr>
              <a:t>организ</a:t>
            </a:r>
            <a:r>
              <a:rPr lang="bg-BG" sz="2850" spc="10" dirty="0" smtClean="0">
                <a:solidFill>
                  <a:srgbClr val="FFFFFF"/>
                </a:solidFill>
                <a:latin typeface="Arial"/>
                <a:cs typeface="Arial"/>
              </a:rPr>
              <a:t>ъ</a:t>
            </a:r>
            <a:r>
              <a:rPr sz="2850" spc="1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endParaRPr sz="28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mega_3_Oranges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817996" y="4234801"/>
            <a:ext cx="5786254" cy="520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lang="bg-BG" sz="2850" spc="10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Естествен портокалов</a:t>
            </a:r>
            <a:r>
              <a:rPr lang="bg-BG" sz="2850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bg-BG" sz="2850" spc="10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вкус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7996" y="6376441"/>
            <a:ext cx="5100454" cy="1028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Р</a:t>
            </a:r>
            <a:r>
              <a:rPr lang="bg-BG" sz="2850" spc="1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</a:t>
            </a:r>
            <a:r>
              <a:rPr sz="2850" spc="1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б</a:t>
            </a:r>
            <a:r>
              <a:rPr lang="bg-BG" sz="2850" spc="1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ено масло 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850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 </a:t>
            </a:r>
            <a:r>
              <a:rPr sz="2850" spc="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аромат</a:t>
            </a:r>
            <a:r>
              <a:rPr lang="bg-BG" sz="2850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на портокал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4450" y="8625168"/>
            <a:ext cx="5638800" cy="1018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9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Дъвчаща капсула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2700">
              <a:spcBef>
                <a:spcPts val="1110"/>
              </a:spcBef>
            </a:pPr>
            <a:r>
              <a:rPr lang="ru-RU" sz="2850" spc="9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 портокалов послевкус</a:t>
            </a:r>
            <a:endParaRPr sz="28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6086" y="1383387"/>
            <a:ext cx="15167763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 err="1" smtClean="0">
                <a:solidFill>
                  <a:srgbClr val="404040"/>
                </a:solidFill>
              </a:rPr>
              <a:t>Как</a:t>
            </a:r>
            <a:r>
              <a:rPr lang="bg-BG" spc="210" dirty="0" smtClean="0">
                <a:solidFill>
                  <a:srgbClr val="404040"/>
                </a:solidFill>
              </a:rPr>
              <a:t> да </a:t>
            </a:r>
            <a:r>
              <a:rPr spc="229" dirty="0" err="1" smtClean="0">
                <a:solidFill>
                  <a:srgbClr val="404040"/>
                </a:solidFill>
              </a:rPr>
              <a:t>на</a:t>
            </a:r>
            <a:r>
              <a:rPr lang="bg-BG" spc="229" dirty="0" smtClean="0">
                <a:solidFill>
                  <a:srgbClr val="404040"/>
                </a:solidFill>
              </a:rPr>
              <a:t>храним</a:t>
            </a:r>
            <a:br>
              <a:rPr lang="bg-BG" spc="229" dirty="0" smtClean="0">
                <a:solidFill>
                  <a:srgbClr val="404040"/>
                </a:solidFill>
              </a:rPr>
            </a:br>
            <a:r>
              <a:rPr lang="bg-BG" spc="229" dirty="0" smtClean="0">
                <a:solidFill>
                  <a:srgbClr val="404040"/>
                </a:solidFill>
              </a:rPr>
              <a:t>злоядото дете</a:t>
            </a:r>
            <a:endParaRPr spc="24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Omega_3_Oranges-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640" y="1997075"/>
            <a:ext cx="7856009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4950" spc="150" dirty="0" smtClean="0"/>
              <a:t>Всеки има</a:t>
            </a:r>
            <a:r>
              <a:rPr sz="4950" spc="235" dirty="0" smtClean="0"/>
              <a:t> </a:t>
            </a:r>
            <a:r>
              <a:rPr sz="4950" spc="210" dirty="0"/>
              <a:t>своя</a:t>
            </a:r>
            <a:r>
              <a:rPr sz="4950" spc="509" dirty="0"/>
              <a:t> </a:t>
            </a:r>
            <a:r>
              <a:rPr sz="4950" spc="220" dirty="0"/>
              <a:t>Омега</a:t>
            </a:r>
            <a:endParaRPr sz="4950" dirty="0"/>
          </a:p>
        </p:txBody>
      </p:sp>
      <p:sp>
        <p:nvSpPr>
          <p:cNvPr id="3" name="object 3"/>
          <p:cNvSpPr txBox="1"/>
          <p:nvPr/>
        </p:nvSpPr>
        <p:spPr>
          <a:xfrm>
            <a:off x="1631228" y="8329468"/>
            <a:ext cx="232482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110" dirty="0" smtClean="0">
                <a:solidFill>
                  <a:srgbClr val="414042"/>
                </a:solidFill>
                <a:latin typeface="Arial"/>
                <a:cs typeface="Arial"/>
              </a:rPr>
              <a:t>    За</a:t>
            </a:r>
            <a:r>
              <a:rPr sz="2850" spc="1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50" spc="145" dirty="0" err="1" smtClean="0">
                <a:solidFill>
                  <a:srgbClr val="414042"/>
                </a:solidFill>
                <a:latin typeface="Arial"/>
                <a:cs typeface="Arial"/>
              </a:rPr>
              <a:t>де</a:t>
            </a:r>
            <a:r>
              <a:rPr lang="bg-BG" sz="2850" spc="145" dirty="0" smtClean="0">
                <a:solidFill>
                  <a:srgbClr val="414042"/>
                </a:solidFill>
                <a:latin typeface="Arial"/>
                <a:cs typeface="Arial"/>
              </a:rPr>
              <a:t>ца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755" y="8329468"/>
            <a:ext cx="3795695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spc="150" dirty="0" smtClean="0">
                <a:solidFill>
                  <a:srgbClr val="414042"/>
                </a:solidFill>
                <a:latin typeface="Arial"/>
                <a:cs typeface="Arial"/>
              </a:rPr>
              <a:t>     За </a:t>
            </a:r>
            <a:r>
              <a:rPr sz="2850" spc="150" dirty="0" err="1" smtClean="0">
                <a:solidFill>
                  <a:srgbClr val="414042"/>
                </a:solidFill>
                <a:latin typeface="Arial"/>
                <a:cs typeface="Arial"/>
              </a:rPr>
              <a:t>родител</a:t>
            </a:r>
            <a:r>
              <a:rPr lang="bg-BG" sz="2850" spc="150" dirty="0" smtClean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11150" y="2073275"/>
            <a:ext cx="6629400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 algn="r">
              <a:lnSpc>
                <a:spcPct val="100000"/>
              </a:lnSpc>
            </a:pPr>
            <a:r>
              <a:rPr lang="ru-RU" dirty="0" smtClean="0"/>
              <a:t>В полза  на децата, </a:t>
            </a:r>
            <a:endParaRPr spc="65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12979" r="62017"/>
          <a:stretch/>
        </p:blipFill>
        <p:spPr bwMode="auto">
          <a:xfrm>
            <a:off x="6863681" y="1037888"/>
            <a:ext cx="5702969" cy="98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13633450" y="5111327"/>
            <a:ext cx="8077200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8250" b="0" i="0">
                <a:solidFill>
                  <a:srgbClr val="41404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52400" defTabSz="914400"/>
            <a:r>
              <a:rPr lang="ru-RU" kern="0" dirty="0"/>
              <a:t>з</a:t>
            </a:r>
            <a:r>
              <a:rPr lang="ru-RU" kern="0" dirty="0" smtClean="0"/>
              <a:t>а радост на родителите</a:t>
            </a:r>
            <a:endParaRPr lang="ru-RU" kern="0" spc="6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727</Words>
  <Application>Microsoft Office PowerPoint</Application>
  <PresentationFormat>Произвольный</PresentationFormat>
  <Paragraphs>73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Нищо не плаши хората по земното кълбо така, както известното рибено масло….</vt:lpstr>
      <vt:lpstr>Значение на Омега 3 за детския организъм</vt:lpstr>
      <vt:lpstr>Хиперактивност</vt:lpstr>
      <vt:lpstr>По данни на Националния институт по хранене на Русия при около 80% от децата и възрастните в страната се наблюдава дефицит на Омега- 3. </vt:lpstr>
      <vt:lpstr>«Омега 3 Портокал»</vt:lpstr>
      <vt:lpstr>Как да нахраним злоядото дете</vt:lpstr>
      <vt:lpstr>Всеки има своя Омега</vt:lpstr>
      <vt:lpstr>В полза  на децата, 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Omega_3_Oranges</dc:title>
  <dc:creator>Костина Ольга</dc:creator>
  <cp:lastModifiedBy>admin</cp:lastModifiedBy>
  <cp:revision>58</cp:revision>
  <dcterms:created xsi:type="dcterms:W3CDTF">2016-11-24T18:08:49Z</dcterms:created>
  <dcterms:modified xsi:type="dcterms:W3CDTF">2018-10-24T18:30:54Z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2016-11-23T21:00:00Z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2016-11-23T21:00:00Z</vt:filetime>
  </property>
</Properties>
</file>